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7" r:id="rId3"/>
    <p:sldId id="266" r:id="rId4"/>
    <p:sldId id="268" r:id="rId5"/>
    <p:sldId id="269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FF9F9F"/>
    <a:srgbClr val="F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C48306-B7CA-4F8A-8C78-30180885EC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1444F6-B866-40B8-98DC-AB03F62DA7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90537-3E58-4815-B8F7-A6A91F9C9072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3317-5B0A-47F5-A6B2-C0B0F171B8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CE2FD3-F5B9-4928-A1CA-19F3BDEA6B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4CD60-5B87-4FE7-B85A-4AB7C995D3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5542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5CA2E-9B32-41CC-8E09-B3687C1B565A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0F373-F324-485C-8B7D-1F94F90EC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9690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CF16-EF90-4248-BECD-908CDF03A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19" y="115888"/>
            <a:ext cx="11506201" cy="144145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5501AB-21B9-4BDC-9E02-77D2530E7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519" y="1665287"/>
            <a:ext cx="11506201" cy="5054917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2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51781-5FDE-4D5A-B518-68972E391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364" y="136525"/>
            <a:ext cx="11476355" cy="1554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84E7A-3664-4052-B940-9EA121422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280" y="1813559"/>
            <a:ext cx="5662295" cy="6915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25296-A58F-4087-B326-FD6DA64C4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7506" y="2627945"/>
            <a:ext cx="5640069" cy="40935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28A657-290C-4F0D-8F32-E6DF9B891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13559"/>
            <a:ext cx="5662294" cy="691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11638-91E7-4074-ADD1-7A473074C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626673"/>
            <a:ext cx="5662295" cy="40935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08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88CA-7521-4411-B1F8-5710A68C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83" y="136525"/>
            <a:ext cx="3932237" cy="1600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12F0F-250C-4142-BA5B-3663FAF8E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9788" y="151132"/>
            <a:ext cx="7206932" cy="6569071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D610F5-DD0D-483D-BC5D-67C4957DD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5279" y="1859280"/>
            <a:ext cx="3977641" cy="4862195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10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D7025-B06D-4D32-8726-A11467264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01DAAF-BC31-4342-938D-C99835957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922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9EEC75-947C-4DC3-8CE3-DDB4A0289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DB54B5-A2F2-402F-A0BC-D28049D2D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98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64B70-BEF6-45D5-A086-3599E5E2673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B425A-48BC-464B-A80F-561E4B063D9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5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D74EF-464F-470E-A868-D3CD837BC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170" y="136525"/>
            <a:ext cx="11512550" cy="1265555"/>
          </a:xfrm>
          <a:solidFill>
            <a:schemeClr val="accent3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7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B3DD-1EFE-4210-B3E3-E7260846F5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4"/>
          </a:solidFill>
          <a:ln>
            <a:solidFill>
              <a:schemeClr val="tx1"/>
            </a:solidFill>
          </a:ln>
        </p:spPr>
        <p:txBody>
          <a:bodyPr/>
          <a:lstStyle>
            <a:lvl1pPr marL="571500" indent="-571500" algn="l">
              <a:buSzPct val="300000"/>
              <a:buFontTx/>
              <a:buBlip>
                <a:blip r:embed="rId2"/>
              </a:buBlip>
              <a:defRPr/>
            </a:lvl1pPr>
          </a:lstStyle>
          <a:p>
            <a:r>
              <a:rPr lang="en-US" dirty="0"/>
              <a:t>	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578B2-5FBB-4265-B20E-C278A11C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21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ome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8BC2C-B9CE-4201-8CFE-6A62107FD4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0040" y="129541"/>
            <a:ext cx="11536680" cy="1165860"/>
          </a:xfrm>
          <a:solidFill>
            <a:schemeClr val="accent5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Homework – on Class Charts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62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3A084-0881-448B-BF18-80E9AF44CE8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05984-FFA2-4336-8976-CDBE2963A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5280" y="1641474"/>
            <a:ext cx="5699760" cy="5078730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A70417-6011-4C9D-AD09-2B8BC349C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1474"/>
            <a:ext cx="5684520" cy="5078730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3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1CA26E-7D99-4E02-954D-F0930061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46B4AB21-F260-4E15-8951-B451B2AD9A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47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BDD2-7AD3-4F2B-BC16-26BD61C5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136525"/>
            <a:ext cx="4312920" cy="1600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77BA4-194C-4AE4-B53D-88BE0C021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802188" y="136525"/>
            <a:ext cx="7054532" cy="6583679"/>
          </a:xfr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ABCFDA-D124-4A7E-8C2E-E2ECB6C73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5280" y="1889759"/>
            <a:ext cx="4312920" cy="4831715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895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23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76E1B4-DFCB-4D5A-80ED-2112D3B0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129540"/>
            <a:ext cx="11536680" cy="13325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A9791-32FC-4B4F-BE9C-2D163A607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039" y="1551303"/>
            <a:ext cx="11536681" cy="5168901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2A2E9-A696-4FC4-861A-5D89560F2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13520" y="1377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68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54" r:id="rId5"/>
    <p:sldLayoutId id="2147483652" r:id="rId6"/>
    <p:sldLayoutId id="2147483662" r:id="rId7"/>
    <p:sldLayoutId id="2147483657" r:id="rId8"/>
    <p:sldLayoutId id="2147483655" r:id="rId9"/>
    <p:sldLayoutId id="2147483653" r:id="rId10"/>
    <p:sldLayoutId id="2147483656" r:id="rId11"/>
    <p:sldLayoutId id="2147483658" r:id="rId12"/>
    <p:sldLayoutId id="2147483659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275" indent="-168275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1pPr>
      <a:lvl2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2pPr>
      <a:lvl3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3pPr>
      <a:lvl4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4pPr>
      <a:lvl5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47" userDrawn="1">
          <p15:clr>
            <a:srgbClr val="F26B43"/>
          </p15:clr>
        </p15:guide>
        <p15:guide id="2" pos="98" userDrawn="1">
          <p15:clr>
            <a:srgbClr val="F26B43"/>
          </p15:clr>
        </p15:guide>
        <p15:guide id="4" pos="7582" userDrawn="1">
          <p15:clr>
            <a:srgbClr val="F26B43"/>
          </p15:clr>
        </p15:guide>
        <p15:guide id="5" orient="horz" pos="73" userDrawn="1">
          <p15:clr>
            <a:srgbClr val="F26B43"/>
          </p15:clr>
        </p15:guide>
        <p15:guide id="6" orient="horz" pos="9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8580" y="1441794"/>
            <a:ext cx="11430912" cy="49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9DEAD-7198-48CC-8044-281612BC49FD}"/>
              </a:ext>
            </a:extLst>
          </p:cNvPr>
          <p:cNvSpPr txBox="1"/>
          <p:nvPr/>
        </p:nvSpPr>
        <p:spPr>
          <a:xfrm>
            <a:off x="346229" y="67055"/>
            <a:ext cx="1153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Physical Education curriculum road map overview: Dribbling, hitting and kicking/Invasion Games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182113" y="342293"/>
            <a:ext cx="1589247" cy="1185344"/>
            <a:chOff x="288000" y="67054"/>
            <a:chExt cx="1589247" cy="1185344"/>
          </a:xfrm>
        </p:grpSpPr>
        <p:pic>
          <p:nvPicPr>
            <p:cNvPr id="30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03870" y="377949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274B43-44E9-4260-82BB-66450D90718A}"/>
              </a:ext>
            </a:extLst>
          </p:cNvPr>
          <p:cNvGrpSpPr/>
          <p:nvPr/>
        </p:nvGrpSpPr>
        <p:grpSpPr>
          <a:xfrm>
            <a:off x="7782410" y="2387107"/>
            <a:ext cx="1582563" cy="1185344"/>
            <a:chOff x="9645280" y="1211044"/>
            <a:chExt cx="1582563" cy="1185344"/>
          </a:xfrm>
        </p:grpSpPr>
        <p:pic>
          <p:nvPicPr>
            <p:cNvPr id="37" name="Graphic 36" descr="Sign">
              <a:extLst>
                <a:ext uri="{FF2B5EF4-FFF2-40B4-BE49-F238E27FC236}">
                  <a16:creationId xmlns:a16="http://schemas.microsoft.com/office/drawing/2014/main" id="{1FBE8098-6028-406E-B0FC-D0DF8C33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5280" y="1211044"/>
              <a:ext cx="1531564" cy="1185344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FE0135-7A76-4001-A870-C92CF16FD387}"/>
                </a:ext>
              </a:extLst>
            </p:cNvPr>
            <p:cNvSpPr txBox="1"/>
            <p:nvPr/>
          </p:nvSpPr>
          <p:spPr>
            <a:xfrm>
              <a:off x="10054466" y="151032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3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7124955" y="352936"/>
            <a:ext cx="1560485" cy="1185344"/>
            <a:chOff x="288000" y="67054"/>
            <a:chExt cx="1560485" cy="1185344"/>
          </a:xfrm>
        </p:grpSpPr>
        <p:pic>
          <p:nvPicPr>
            <p:cNvPr id="7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75108" y="38450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2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761086" y="2391502"/>
            <a:ext cx="1569084" cy="1185344"/>
            <a:chOff x="288000" y="67054"/>
            <a:chExt cx="1569084" cy="1185344"/>
          </a:xfrm>
        </p:grpSpPr>
        <p:pic>
          <p:nvPicPr>
            <p:cNvPr id="7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83707" y="37096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4</a:t>
              </a:r>
            </a:p>
          </p:txBody>
        </p:sp>
      </p:grpSp>
      <p:pic>
        <p:nvPicPr>
          <p:cNvPr id="81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2165" y="4698781"/>
            <a:ext cx="1531564" cy="1185344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1572552" y="5005804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5</a:t>
            </a:r>
          </a:p>
        </p:txBody>
      </p:sp>
      <p:pic>
        <p:nvPicPr>
          <p:cNvPr id="85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7259" y="4405292"/>
            <a:ext cx="1531564" cy="118534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5837715" y="4708886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6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10463118" y="4428272"/>
            <a:ext cx="1575965" cy="1185344"/>
            <a:chOff x="288000" y="67054"/>
            <a:chExt cx="1575965" cy="1185344"/>
          </a:xfrm>
        </p:grpSpPr>
        <p:pic>
          <p:nvPicPr>
            <p:cNvPr id="88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90588" y="379454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7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-252960" y="348302"/>
            <a:ext cx="1678682" cy="1185344"/>
            <a:chOff x="288000" y="67054"/>
            <a:chExt cx="1678682" cy="1185344"/>
          </a:xfrm>
        </p:grpSpPr>
        <p:pic>
          <p:nvPicPr>
            <p:cNvPr id="94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93305" y="37483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EYFS</a:t>
              </a:r>
            </a:p>
          </p:txBody>
        </p:sp>
      </p:grpSp>
      <p:sp>
        <p:nvSpPr>
          <p:cNvPr id="43" name="Speech Bubble: Rectangle with Corners Rounded 54">
            <a:extLst>
              <a:ext uri="{FF2B5EF4-FFF2-40B4-BE49-F238E27FC236}">
                <a16:creationId xmlns:a16="http://schemas.microsoft.com/office/drawing/2014/main" id="{F943FA77-D0C6-43BC-9BD8-8591B5898B65}"/>
              </a:ext>
            </a:extLst>
          </p:cNvPr>
          <p:cNvSpPr/>
          <p:nvPr/>
        </p:nvSpPr>
        <p:spPr>
          <a:xfrm>
            <a:off x="4517170" y="511115"/>
            <a:ext cx="2798030" cy="612648"/>
          </a:xfrm>
          <a:prstGeom prst="wedgeRoundRectCallout">
            <a:avLst>
              <a:gd name="adj1" fmla="val -20799"/>
              <a:gd name="adj2" fmla="val 166165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move in a controlled way with and without a ball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successfully receive/stop a moving object </a:t>
            </a:r>
          </a:p>
        </p:txBody>
      </p:sp>
      <p:sp>
        <p:nvSpPr>
          <p:cNvPr id="50" name="Speech Bubble: Rectangle with Corners Rounded 54">
            <a:extLst>
              <a:ext uri="{FF2B5EF4-FFF2-40B4-BE49-F238E27FC236}">
                <a16:creationId xmlns:a16="http://schemas.microsoft.com/office/drawing/2014/main" id="{0002AD99-4448-7441-9C78-0F757EA710E9}"/>
              </a:ext>
            </a:extLst>
          </p:cNvPr>
          <p:cNvSpPr/>
          <p:nvPr/>
        </p:nvSpPr>
        <p:spPr>
          <a:xfrm>
            <a:off x="8548192" y="674037"/>
            <a:ext cx="2798030" cy="612648"/>
          </a:xfrm>
          <a:prstGeom prst="wedgeRoundRectCallout">
            <a:avLst>
              <a:gd name="adj1" fmla="val -45508"/>
              <a:gd name="adj2" fmla="val 149783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show continuous and controlled dribbling with hands, feet, bat or stick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understand and demonstrate passing and receiving with a partner </a:t>
            </a:r>
          </a:p>
        </p:txBody>
      </p:sp>
      <p:sp>
        <p:nvSpPr>
          <p:cNvPr id="51" name="Speech Bubble: Rectangle with Corners Rounded 54">
            <a:extLst>
              <a:ext uri="{FF2B5EF4-FFF2-40B4-BE49-F238E27FC236}">
                <a16:creationId xmlns:a16="http://schemas.microsoft.com/office/drawing/2014/main" id="{FEE01910-604D-2449-8634-4ADCE2E3A23C}"/>
              </a:ext>
            </a:extLst>
          </p:cNvPr>
          <p:cNvSpPr/>
          <p:nvPr/>
        </p:nvSpPr>
        <p:spPr>
          <a:xfrm>
            <a:off x="9241053" y="1962615"/>
            <a:ext cx="2798030" cy="1398696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accurately pass and receive a range of balls in different ways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demonstrate control when dribbling, passing and receiving with hands, feet or stick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pass and receive on the move and signal for the ball to retain possession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explain why my team succeeded in these activities </a:t>
            </a:r>
          </a:p>
        </p:txBody>
      </p:sp>
      <p:sp>
        <p:nvSpPr>
          <p:cNvPr id="52" name="Speech Bubble: Rectangle with Corners Rounded 54">
            <a:extLst>
              <a:ext uri="{FF2B5EF4-FFF2-40B4-BE49-F238E27FC236}">
                <a16:creationId xmlns:a16="http://schemas.microsoft.com/office/drawing/2014/main" id="{19E2F5B5-F560-034E-8ABC-F247334DF393}"/>
              </a:ext>
            </a:extLst>
          </p:cNvPr>
          <p:cNvSpPr/>
          <p:nvPr/>
        </p:nvSpPr>
        <p:spPr>
          <a:xfrm>
            <a:off x="5025388" y="2387106"/>
            <a:ext cx="2798030" cy="1082965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play confidently in small sided invasion games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use a range of techniques to pass and travel with the ball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use a range of tactics to keep possession and get into positions to shoot or score </a:t>
            </a:r>
          </a:p>
        </p:txBody>
      </p:sp>
      <p:sp>
        <p:nvSpPr>
          <p:cNvPr id="53" name="Speech Bubble: Rectangle with Corners Rounded 54">
            <a:extLst>
              <a:ext uri="{FF2B5EF4-FFF2-40B4-BE49-F238E27FC236}">
                <a16:creationId xmlns:a16="http://schemas.microsoft.com/office/drawing/2014/main" id="{5FB60B60-BB6C-2247-A5DE-EA50E60E1535}"/>
              </a:ext>
            </a:extLst>
          </p:cNvPr>
          <p:cNvSpPr/>
          <p:nvPr/>
        </p:nvSpPr>
        <p:spPr>
          <a:xfrm>
            <a:off x="327986" y="2695410"/>
            <a:ext cx="2798030" cy="1609898"/>
          </a:xfrm>
          <a:prstGeom prst="wedgeRoundRectCallout">
            <a:avLst>
              <a:gd name="adj1" fmla="val 41373"/>
              <a:gd name="adj2" fmla="val 10516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choose and use skills which meet the specific needs of the invasion game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understand and show how a team can retain possession and find ways of progressing towards an opponents goal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demonstrate a range of skills for passing and receiving in a controlled manner whilst moving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find and use space to help my team and use a variety of tactics to keep the ball</a:t>
            </a: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E635D488-42A2-7B45-8FC4-D23D2EF27D54}"/>
              </a:ext>
            </a:extLst>
          </p:cNvPr>
          <p:cNvSpPr/>
          <p:nvPr/>
        </p:nvSpPr>
        <p:spPr>
          <a:xfrm>
            <a:off x="6864323" y="3935723"/>
            <a:ext cx="2798030" cy="1609898"/>
          </a:xfrm>
          <a:prstGeom prst="wedgeRoundRectCallout">
            <a:avLst>
              <a:gd name="adj1" fmla="val -62247"/>
              <a:gd name="adj2" fmla="val 76770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understand and demonstrate a range of controlled passing, receiving, striking, dribbling and shooting skills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play in a range of small sided games and can make effective choices about when, how and where to pass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understand the positions I play and identify specific attacking and defending skills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understand how to organise my team into different formations to concentrate more attack or defence </a:t>
            </a:r>
          </a:p>
        </p:txBody>
      </p:sp>
      <p:sp>
        <p:nvSpPr>
          <p:cNvPr id="57" name="Speech Bubble: Rectangle with Corners Rounded 54">
            <a:extLst>
              <a:ext uri="{FF2B5EF4-FFF2-40B4-BE49-F238E27FC236}">
                <a16:creationId xmlns:a16="http://schemas.microsoft.com/office/drawing/2014/main" id="{08096C19-4BC9-EB4B-A7E8-6660C0D92C54}"/>
              </a:ext>
            </a:extLst>
          </p:cNvPr>
          <p:cNvSpPr/>
          <p:nvPr/>
        </p:nvSpPr>
        <p:spPr>
          <a:xfrm>
            <a:off x="1025912" y="374832"/>
            <a:ext cx="2375208" cy="911853"/>
          </a:xfrm>
          <a:prstGeom prst="wedgeRoundRectCallout">
            <a:avLst>
              <a:gd name="adj1" fmla="val -38807"/>
              <a:gd name="adj2" fmla="val 10510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Children show good control and co-ordination in large and small movements.  They move confidently in a range of ways, safely negotiating space. They handle equipment and tools effectively, 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426248C-884B-824C-A55A-38B7F5DA029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7" y="5613616"/>
            <a:ext cx="1049655" cy="10725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903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8580" y="1441794"/>
            <a:ext cx="11430912" cy="49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9DEAD-7198-48CC-8044-281612BC49FD}"/>
              </a:ext>
            </a:extLst>
          </p:cNvPr>
          <p:cNvSpPr txBox="1"/>
          <p:nvPr/>
        </p:nvSpPr>
        <p:spPr>
          <a:xfrm>
            <a:off x="346229" y="67055"/>
            <a:ext cx="1153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Physical Education curriculum road map overview: Throwing and Catching/Striking and Fielding Games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182113" y="342293"/>
            <a:ext cx="1589247" cy="1185344"/>
            <a:chOff x="288000" y="67054"/>
            <a:chExt cx="1589247" cy="1185344"/>
          </a:xfrm>
        </p:grpSpPr>
        <p:pic>
          <p:nvPicPr>
            <p:cNvPr id="30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03870" y="377949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274B43-44E9-4260-82BB-66450D90718A}"/>
              </a:ext>
            </a:extLst>
          </p:cNvPr>
          <p:cNvGrpSpPr/>
          <p:nvPr/>
        </p:nvGrpSpPr>
        <p:grpSpPr>
          <a:xfrm>
            <a:off x="7782410" y="2387107"/>
            <a:ext cx="1582563" cy="1185344"/>
            <a:chOff x="9645280" y="1211044"/>
            <a:chExt cx="1582563" cy="1185344"/>
          </a:xfrm>
        </p:grpSpPr>
        <p:pic>
          <p:nvPicPr>
            <p:cNvPr id="37" name="Graphic 36" descr="Sign">
              <a:extLst>
                <a:ext uri="{FF2B5EF4-FFF2-40B4-BE49-F238E27FC236}">
                  <a16:creationId xmlns:a16="http://schemas.microsoft.com/office/drawing/2014/main" id="{1FBE8098-6028-406E-B0FC-D0DF8C33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5280" y="1211044"/>
              <a:ext cx="1531564" cy="1185344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FE0135-7A76-4001-A870-C92CF16FD387}"/>
                </a:ext>
              </a:extLst>
            </p:cNvPr>
            <p:cNvSpPr txBox="1"/>
            <p:nvPr/>
          </p:nvSpPr>
          <p:spPr>
            <a:xfrm>
              <a:off x="10054466" y="151032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3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7124955" y="352936"/>
            <a:ext cx="1560485" cy="1185344"/>
            <a:chOff x="288000" y="67054"/>
            <a:chExt cx="1560485" cy="1185344"/>
          </a:xfrm>
        </p:grpSpPr>
        <p:pic>
          <p:nvPicPr>
            <p:cNvPr id="7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75108" y="38450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2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761086" y="2391502"/>
            <a:ext cx="1569084" cy="1185344"/>
            <a:chOff x="288000" y="67054"/>
            <a:chExt cx="1569084" cy="1185344"/>
          </a:xfrm>
        </p:grpSpPr>
        <p:pic>
          <p:nvPicPr>
            <p:cNvPr id="7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83707" y="37096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4</a:t>
              </a:r>
            </a:p>
          </p:txBody>
        </p:sp>
      </p:grpSp>
      <p:pic>
        <p:nvPicPr>
          <p:cNvPr id="81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2165" y="4698781"/>
            <a:ext cx="1531564" cy="1185344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1572552" y="5005804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5</a:t>
            </a:r>
          </a:p>
        </p:txBody>
      </p:sp>
      <p:pic>
        <p:nvPicPr>
          <p:cNvPr id="85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7259" y="4405292"/>
            <a:ext cx="1531564" cy="118534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5837715" y="4708886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6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10463118" y="4428272"/>
            <a:ext cx="1575965" cy="1185344"/>
            <a:chOff x="288000" y="67054"/>
            <a:chExt cx="1575965" cy="1185344"/>
          </a:xfrm>
        </p:grpSpPr>
        <p:pic>
          <p:nvPicPr>
            <p:cNvPr id="88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90588" y="379454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7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-252960" y="348302"/>
            <a:ext cx="1678682" cy="1185344"/>
            <a:chOff x="288000" y="67054"/>
            <a:chExt cx="1678682" cy="1185344"/>
          </a:xfrm>
        </p:grpSpPr>
        <p:pic>
          <p:nvPicPr>
            <p:cNvPr id="94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93305" y="37483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EYFS</a:t>
              </a:r>
            </a:p>
          </p:txBody>
        </p:sp>
      </p:grpSp>
      <p:sp>
        <p:nvSpPr>
          <p:cNvPr id="43" name="Speech Bubble: Rectangle with Corners Rounded 54">
            <a:extLst>
              <a:ext uri="{FF2B5EF4-FFF2-40B4-BE49-F238E27FC236}">
                <a16:creationId xmlns:a16="http://schemas.microsoft.com/office/drawing/2014/main" id="{F943FA77-D0C6-43BC-9BD8-8591B5898B65}"/>
              </a:ext>
            </a:extLst>
          </p:cNvPr>
          <p:cNvSpPr/>
          <p:nvPr/>
        </p:nvSpPr>
        <p:spPr>
          <a:xfrm>
            <a:off x="4435252" y="374833"/>
            <a:ext cx="2985390" cy="960185"/>
          </a:xfrm>
          <a:prstGeom prst="wedgeRoundRectCallout">
            <a:avLst>
              <a:gd name="adj1" fmla="val -45110"/>
              <a:gd name="adj2" fmla="val 6984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show individually how to throw and catch using a variety of apparatus</a:t>
            </a:r>
          </a:p>
          <a:p>
            <a:r>
              <a:rPr lang="en-GB" sz="900" dirty="0"/>
              <a:t>I can send a ball/bean bag/quoit one handed using under arm throw</a:t>
            </a:r>
          </a:p>
          <a:p>
            <a:r>
              <a:rPr lang="en-GB" sz="900" dirty="0"/>
              <a:t>I can aim consistently between/into/at/over a variety of targets</a:t>
            </a:r>
          </a:p>
        </p:txBody>
      </p:sp>
      <p:sp>
        <p:nvSpPr>
          <p:cNvPr id="50" name="Speech Bubble: Rectangle with Corners Rounded 54">
            <a:extLst>
              <a:ext uri="{FF2B5EF4-FFF2-40B4-BE49-F238E27FC236}">
                <a16:creationId xmlns:a16="http://schemas.microsoft.com/office/drawing/2014/main" id="{0002AD99-4448-7441-9C78-0F757EA710E9}"/>
              </a:ext>
            </a:extLst>
          </p:cNvPr>
          <p:cNvSpPr/>
          <p:nvPr/>
        </p:nvSpPr>
        <p:spPr>
          <a:xfrm>
            <a:off x="8542438" y="361013"/>
            <a:ext cx="2798030" cy="1261303"/>
          </a:xfrm>
          <a:prstGeom prst="wedgeRoundRectCallout">
            <a:avLst>
              <a:gd name="adj1" fmla="val -50290"/>
              <a:gd name="adj2" fmla="val 80811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throw/catch/bounce with two hands or one hand</a:t>
            </a:r>
          </a:p>
          <a:p>
            <a:r>
              <a:rPr lang="en-GB" sz="900" dirty="0"/>
              <a:t>I can throw/catch/bounce when in a stationary position or moving around the playing area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show both individually and in pairs how to throw and catch using a variety of apparatus</a:t>
            </a:r>
            <a:endParaRPr lang="en-GB" sz="900" b="1" dirty="0"/>
          </a:p>
          <a:p>
            <a:endParaRPr lang="en-GB" sz="900" dirty="0"/>
          </a:p>
        </p:txBody>
      </p:sp>
      <p:sp>
        <p:nvSpPr>
          <p:cNvPr id="51" name="Speech Bubble: Rectangle with Corners Rounded 54">
            <a:extLst>
              <a:ext uri="{FF2B5EF4-FFF2-40B4-BE49-F238E27FC236}">
                <a16:creationId xmlns:a16="http://schemas.microsoft.com/office/drawing/2014/main" id="{FEE01910-604D-2449-8634-4ADCE2E3A23C}"/>
              </a:ext>
            </a:extLst>
          </p:cNvPr>
          <p:cNvSpPr/>
          <p:nvPr/>
        </p:nvSpPr>
        <p:spPr>
          <a:xfrm>
            <a:off x="9241053" y="2079383"/>
            <a:ext cx="2798030" cy="1281928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receive the ball from one direction and throw or strike it away in another direction </a:t>
            </a:r>
          </a:p>
          <a:p>
            <a:r>
              <a:rPr lang="en-GB" sz="900" dirty="0"/>
              <a:t>I can strike a ball with confidence and control and direct it accurately into a target area </a:t>
            </a:r>
          </a:p>
          <a:p>
            <a:r>
              <a:rPr lang="en-GB" sz="900" dirty="0"/>
              <a:t>I can demonstrate the roles of a bowler, striker, fielder and backstop/wicket keeper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field a ball travelling at varying speeds</a:t>
            </a:r>
          </a:p>
        </p:txBody>
      </p:sp>
      <p:sp>
        <p:nvSpPr>
          <p:cNvPr id="52" name="Speech Bubble: Rectangle with Corners Rounded 54">
            <a:extLst>
              <a:ext uri="{FF2B5EF4-FFF2-40B4-BE49-F238E27FC236}">
                <a16:creationId xmlns:a16="http://schemas.microsoft.com/office/drawing/2014/main" id="{19E2F5B5-F560-034E-8ABC-F247334DF393}"/>
              </a:ext>
            </a:extLst>
          </p:cNvPr>
          <p:cNvSpPr/>
          <p:nvPr/>
        </p:nvSpPr>
        <p:spPr>
          <a:xfrm>
            <a:off x="5025388" y="2108181"/>
            <a:ext cx="2798030" cy="1609897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throw accurately and be a reliable bowler or feeder of the ball </a:t>
            </a:r>
          </a:p>
          <a:p>
            <a:r>
              <a:rPr lang="en-GB" sz="900" dirty="0"/>
              <a:t>I can strike a ball along the ground or through the air in different directions with control </a:t>
            </a:r>
          </a:p>
          <a:p>
            <a:r>
              <a:rPr lang="en-GB" sz="900" dirty="0"/>
              <a:t>I understand how to direct a ball into spaces in order to score </a:t>
            </a:r>
          </a:p>
          <a:p>
            <a:r>
              <a:rPr lang="en-GB" sz="900" dirty="0"/>
              <a:t>I can combine the skills to play small sided striking and fielding games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use the long barrier technique to effectively field a ball. </a:t>
            </a:r>
          </a:p>
        </p:txBody>
      </p:sp>
      <p:sp>
        <p:nvSpPr>
          <p:cNvPr id="53" name="Speech Bubble: Rectangle with Corners Rounded 54">
            <a:extLst>
              <a:ext uri="{FF2B5EF4-FFF2-40B4-BE49-F238E27FC236}">
                <a16:creationId xmlns:a16="http://schemas.microsoft.com/office/drawing/2014/main" id="{5FB60B60-BB6C-2247-A5DE-EA50E60E1535}"/>
              </a:ext>
            </a:extLst>
          </p:cNvPr>
          <p:cNvSpPr/>
          <p:nvPr/>
        </p:nvSpPr>
        <p:spPr>
          <a:xfrm>
            <a:off x="327986" y="2787805"/>
            <a:ext cx="2798030" cy="1517503"/>
          </a:xfrm>
          <a:prstGeom prst="wedgeRoundRectCallout">
            <a:avLst>
              <a:gd name="adj1" fmla="val 41373"/>
              <a:gd name="adj2" fmla="val 10516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use a rounders/cricket bat with confidence </a:t>
            </a:r>
          </a:p>
          <a:p>
            <a:r>
              <a:rPr lang="en-GB" sz="900" dirty="0"/>
              <a:t>I can strike and throw the ball with reasonable accuracy and consistency </a:t>
            </a:r>
          </a:p>
          <a:p>
            <a:r>
              <a:rPr lang="en-GB" sz="900" dirty="0"/>
              <a:t>I can bowl underarm so the ball arrives appropriately for the batter to hit </a:t>
            </a:r>
          </a:p>
          <a:p>
            <a:r>
              <a:rPr lang="en-GB" sz="900" dirty="0"/>
              <a:t>I can play confidently in a range of small sided striking and fielding games and experience all roles. </a:t>
            </a:r>
          </a:p>
          <a:p>
            <a:r>
              <a:rPr lang="en-GB" sz="900" dirty="0"/>
              <a:t>I can use the overarm throw technique</a:t>
            </a:r>
          </a:p>
          <a:p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E635D488-42A2-7B45-8FC4-D23D2EF27D54}"/>
              </a:ext>
            </a:extLst>
          </p:cNvPr>
          <p:cNvSpPr/>
          <p:nvPr/>
        </p:nvSpPr>
        <p:spPr>
          <a:xfrm>
            <a:off x="6864323" y="4428271"/>
            <a:ext cx="2798030" cy="1117349"/>
          </a:xfrm>
          <a:prstGeom prst="wedgeRoundRectCallout">
            <a:avLst>
              <a:gd name="adj1" fmla="val -62247"/>
              <a:gd name="adj2" fmla="val 76770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understand and show the correct striking stance and direct the ball away from fielders </a:t>
            </a:r>
          </a:p>
          <a:p>
            <a:r>
              <a:rPr lang="en-GB" sz="900" dirty="0"/>
              <a:t>I can bowl in competitive situations and understand strategies that can be deployed </a:t>
            </a:r>
          </a:p>
          <a:p>
            <a:r>
              <a:rPr lang="en-GB" sz="900" dirty="0"/>
              <a:t>I can field the ball and return it with an overarm throw </a:t>
            </a:r>
          </a:p>
        </p:txBody>
      </p:sp>
      <p:sp>
        <p:nvSpPr>
          <p:cNvPr id="57" name="Speech Bubble: Rectangle with Corners Rounded 54">
            <a:extLst>
              <a:ext uri="{FF2B5EF4-FFF2-40B4-BE49-F238E27FC236}">
                <a16:creationId xmlns:a16="http://schemas.microsoft.com/office/drawing/2014/main" id="{08096C19-4BC9-EB4B-A7E8-6660C0D92C54}"/>
              </a:ext>
            </a:extLst>
          </p:cNvPr>
          <p:cNvSpPr/>
          <p:nvPr/>
        </p:nvSpPr>
        <p:spPr>
          <a:xfrm>
            <a:off x="1025912" y="374832"/>
            <a:ext cx="2375208" cy="911853"/>
          </a:xfrm>
          <a:prstGeom prst="wedgeRoundRectCallout">
            <a:avLst>
              <a:gd name="adj1" fmla="val -38807"/>
              <a:gd name="adj2" fmla="val 10510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Children show good control and co-ordination in large and small movements.  They move confidently in a range of ways, safely negotiating space. They handle equipment and tools effectively, 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426248C-884B-824C-A55A-38B7F5DA029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7" y="5613616"/>
            <a:ext cx="1049655" cy="10725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372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8580" y="1441794"/>
            <a:ext cx="11430912" cy="49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9DEAD-7198-48CC-8044-281612BC49FD}"/>
              </a:ext>
            </a:extLst>
          </p:cNvPr>
          <p:cNvSpPr txBox="1"/>
          <p:nvPr/>
        </p:nvSpPr>
        <p:spPr>
          <a:xfrm>
            <a:off x="346229" y="67055"/>
            <a:ext cx="1153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Physical Education curriculum road map overview: Gymnastics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182113" y="342293"/>
            <a:ext cx="1589247" cy="1185344"/>
            <a:chOff x="288000" y="67054"/>
            <a:chExt cx="1589247" cy="1185344"/>
          </a:xfrm>
        </p:grpSpPr>
        <p:pic>
          <p:nvPicPr>
            <p:cNvPr id="30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03870" y="377949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274B43-44E9-4260-82BB-66450D90718A}"/>
              </a:ext>
            </a:extLst>
          </p:cNvPr>
          <p:cNvGrpSpPr/>
          <p:nvPr/>
        </p:nvGrpSpPr>
        <p:grpSpPr>
          <a:xfrm>
            <a:off x="7782410" y="2387107"/>
            <a:ext cx="1582563" cy="1185344"/>
            <a:chOff x="9645280" y="1211044"/>
            <a:chExt cx="1582563" cy="1185344"/>
          </a:xfrm>
        </p:grpSpPr>
        <p:pic>
          <p:nvPicPr>
            <p:cNvPr id="37" name="Graphic 36" descr="Sign">
              <a:extLst>
                <a:ext uri="{FF2B5EF4-FFF2-40B4-BE49-F238E27FC236}">
                  <a16:creationId xmlns:a16="http://schemas.microsoft.com/office/drawing/2014/main" id="{1FBE8098-6028-406E-B0FC-D0DF8C33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5280" y="1211044"/>
              <a:ext cx="1531564" cy="1185344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FE0135-7A76-4001-A870-C92CF16FD387}"/>
                </a:ext>
              </a:extLst>
            </p:cNvPr>
            <p:cNvSpPr txBox="1"/>
            <p:nvPr/>
          </p:nvSpPr>
          <p:spPr>
            <a:xfrm>
              <a:off x="10054466" y="151032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3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7124955" y="352936"/>
            <a:ext cx="1560485" cy="1185344"/>
            <a:chOff x="288000" y="67054"/>
            <a:chExt cx="1560485" cy="1185344"/>
          </a:xfrm>
        </p:grpSpPr>
        <p:pic>
          <p:nvPicPr>
            <p:cNvPr id="7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75108" y="38450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2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761086" y="2391502"/>
            <a:ext cx="1569084" cy="1185344"/>
            <a:chOff x="288000" y="67054"/>
            <a:chExt cx="1569084" cy="1185344"/>
          </a:xfrm>
        </p:grpSpPr>
        <p:pic>
          <p:nvPicPr>
            <p:cNvPr id="7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83707" y="37096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4</a:t>
              </a:r>
            </a:p>
          </p:txBody>
        </p:sp>
      </p:grpSp>
      <p:pic>
        <p:nvPicPr>
          <p:cNvPr id="81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2165" y="4698781"/>
            <a:ext cx="1531564" cy="1185344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1572552" y="5005804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5</a:t>
            </a:r>
          </a:p>
        </p:txBody>
      </p:sp>
      <p:pic>
        <p:nvPicPr>
          <p:cNvPr id="85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7259" y="4405292"/>
            <a:ext cx="1531564" cy="118534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5837715" y="4708886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6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10463118" y="4428272"/>
            <a:ext cx="1575965" cy="1185344"/>
            <a:chOff x="288000" y="67054"/>
            <a:chExt cx="1575965" cy="1185344"/>
          </a:xfrm>
        </p:grpSpPr>
        <p:pic>
          <p:nvPicPr>
            <p:cNvPr id="88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90588" y="379454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7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-252960" y="348302"/>
            <a:ext cx="1678682" cy="1185344"/>
            <a:chOff x="288000" y="67054"/>
            <a:chExt cx="1678682" cy="1185344"/>
          </a:xfrm>
        </p:grpSpPr>
        <p:pic>
          <p:nvPicPr>
            <p:cNvPr id="94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93305" y="37483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EYFS</a:t>
              </a:r>
            </a:p>
          </p:txBody>
        </p:sp>
      </p:grpSp>
      <p:sp>
        <p:nvSpPr>
          <p:cNvPr id="43" name="Speech Bubble: Rectangle with Corners Rounded 54">
            <a:extLst>
              <a:ext uri="{FF2B5EF4-FFF2-40B4-BE49-F238E27FC236}">
                <a16:creationId xmlns:a16="http://schemas.microsoft.com/office/drawing/2014/main" id="{F943FA77-D0C6-43BC-9BD8-8591B5898B65}"/>
              </a:ext>
            </a:extLst>
          </p:cNvPr>
          <p:cNvSpPr/>
          <p:nvPr/>
        </p:nvSpPr>
        <p:spPr>
          <a:xfrm>
            <a:off x="4451284" y="444806"/>
            <a:ext cx="2985390" cy="1261303"/>
          </a:xfrm>
          <a:prstGeom prst="wedgeRoundRectCallout">
            <a:avLst>
              <a:gd name="adj1" fmla="val -45110"/>
              <a:gd name="adj2" fmla="val 6984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 can hop, bounce and skip in different directions, forwards, sideways and backwards.</a:t>
            </a:r>
          </a:p>
          <a:p>
            <a:r>
              <a:rPr lang="en-GB" sz="800" dirty="0"/>
              <a:t>I can balance on small and large parts of the body</a:t>
            </a:r>
          </a:p>
          <a:p>
            <a:r>
              <a:rPr lang="en-GB" sz="800" dirty="0"/>
              <a:t>I can understand and show which parts of the body can be used for spinning and rocking </a:t>
            </a:r>
          </a:p>
          <a:p>
            <a:r>
              <a:rPr lang="en-GB" sz="800" dirty="0"/>
              <a:t>I can travel showing long and narrow, wide and short shapes.  </a:t>
            </a:r>
          </a:p>
        </p:txBody>
      </p:sp>
      <p:sp>
        <p:nvSpPr>
          <p:cNvPr id="50" name="Speech Bubble: Rectangle with Corners Rounded 54">
            <a:extLst>
              <a:ext uri="{FF2B5EF4-FFF2-40B4-BE49-F238E27FC236}">
                <a16:creationId xmlns:a16="http://schemas.microsoft.com/office/drawing/2014/main" id="{0002AD99-4448-7441-9C78-0F757EA710E9}"/>
              </a:ext>
            </a:extLst>
          </p:cNvPr>
          <p:cNvSpPr/>
          <p:nvPr/>
        </p:nvSpPr>
        <p:spPr>
          <a:xfrm>
            <a:off x="8430870" y="374832"/>
            <a:ext cx="2798030" cy="1261303"/>
          </a:xfrm>
          <a:prstGeom prst="wedgeRoundRectCallout">
            <a:avLst>
              <a:gd name="adj1" fmla="val -50290"/>
              <a:gd name="adj2" fmla="val 80811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 can show various ways of travelling and balancing with the body close to or far away from the ground/apparatus. </a:t>
            </a:r>
          </a:p>
          <a:p>
            <a:r>
              <a:rPr lang="en-GB" sz="800" dirty="0"/>
              <a:t>I can understand different pathways, straight, zig zag and curving. </a:t>
            </a:r>
          </a:p>
          <a:p>
            <a:r>
              <a:rPr lang="en-GB" sz="800" dirty="0"/>
              <a:t>I can understand and show a variety of controlled turning jumps, using one or two feet. </a:t>
            </a:r>
          </a:p>
        </p:txBody>
      </p:sp>
      <p:sp>
        <p:nvSpPr>
          <p:cNvPr id="51" name="Speech Bubble: Rectangle with Corners Rounded 54">
            <a:extLst>
              <a:ext uri="{FF2B5EF4-FFF2-40B4-BE49-F238E27FC236}">
                <a16:creationId xmlns:a16="http://schemas.microsoft.com/office/drawing/2014/main" id="{FEE01910-604D-2449-8634-4ADCE2E3A23C}"/>
              </a:ext>
            </a:extLst>
          </p:cNvPr>
          <p:cNvSpPr/>
          <p:nvPr/>
        </p:nvSpPr>
        <p:spPr>
          <a:xfrm>
            <a:off x="9241053" y="2079383"/>
            <a:ext cx="2798030" cy="1281928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travel showing a range of stretched and curled shapes. </a:t>
            </a:r>
          </a:p>
          <a:p>
            <a:r>
              <a:rPr lang="en-GB" sz="900" dirty="0"/>
              <a:t>I can identify flexible and direct pathways and demonstrate different fluent movements. </a:t>
            </a:r>
          </a:p>
          <a:p>
            <a:r>
              <a:rPr lang="en-GB" sz="900" dirty="0"/>
              <a:t>I can travel with a change of front or direction </a:t>
            </a:r>
          </a:p>
        </p:txBody>
      </p:sp>
      <p:sp>
        <p:nvSpPr>
          <p:cNvPr id="52" name="Speech Bubble: Rectangle with Corners Rounded 54">
            <a:extLst>
              <a:ext uri="{FF2B5EF4-FFF2-40B4-BE49-F238E27FC236}">
                <a16:creationId xmlns:a16="http://schemas.microsoft.com/office/drawing/2014/main" id="{19E2F5B5-F560-034E-8ABC-F247334DF393}"/>
              </a:ext>
            </a:extLst>
          </p:cNvPr>
          <p:cNvSpPr/>
          <p:nvPr/>
        </p:nvSpPr>
        <p:spPr>
          <a:xfrm>
            <a:off x="5025388" y="2108181"/>
            <a:ext cx="2798030" cy="1609897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identify and use a variety of body parts for supporting balance. </a:t>
            </a:r>
          </a:p>
          <a:p>
            <a:r>
              <a:rPr lang="en-GB" sz="900" dirty="0"/>
              <a:t>I can show a variety of travelling, jumping, rolling and balancing skills and understand how different body parts are capable of receiving weight. </a:t>
            </a:r>
          </a:p>
          <a:p>
            <a:r>
              <a:rPr lang="en-GB" sz="900" dirty="0"/>
              <a:t>I can identify and show at least three different types of rolls in different directions. 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3" name="Speech Bubble: Rectangle with Corners Rounded 54">
            <a:extLst>
              <a:ext uri="{FF2B5EF4-FFF2-40B4-BE49-F238E27FC236}">
                <a16:creationId xmlns:a16="http://schemas.microsoft.com/office/drawing/2014/main" id="{5FB60B60-BB6C-2247-A5DE-EA50E60E1535}"/>
              </a:ext>
            </a:extLst>
          </p:cNvPr>
          <p:cNvSpPr/>
          <p:nvPr/>
        </p:nvSpPr>
        <p:spPr>
          <a:xfrm>
            <a:off x="315504" y="2653039"/>
            <a:ext cx="2798030" cy="1517503"/>
          </a:xfrm>
          <a:prstGeom prst="wedgeRoundRectCallout">
            <a:avLst>
              <a:gd name="adj1" fmla="val 41373"/>
              <a:gd name="adj2" fmla="val 10516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identify and show a range of bridge shapes with back, front or side towards the floor or apparatus. </a:t>
            </a:r>
          </a:p>
          <a:p>
            <a:r>
              <a:rPr lang="en-GB" sz="900" dirty="0"/>
              <a:t>I can identify and show a variety of basic jumps and demonstrate clear body shapes in the air </a:t>
            </a:r>
          </a:p>
          <a:p>
            <a:r>
              <a:rPr lang="en-GB" sz="900" dirty="0"/>
              <a:t>I can demonstrate a variety of shapes and speeds when spinning on different body parts. 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E635D488-42A2-7B45-8FC4-D23D2EF27D54}"/>
              </a:ext>
            </a:extLst>
          </p:cNvPr>
          <p:cNvSpPr/>
          <p:nvPr/>
        </p:nvSpPr>
        <p:spPr>
          <a:xfrm>
            <a:off x="6864323" y="4428271"/>
            <a:ext cx="2798030" cy="1117349"/>
          </a:xfrm>
          <a:prstGeom prst="wedgeRoundRectCallout">
            <a:avLst>
              <a:gd name="adj1" fmla="val -62247"/>
              <a:gd name="adj2" fmla="val 76770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understand and use a variety of spatial relationships when working with a partner. </a:t>
            </a:r>
          </a:p>
          <a:p>
            <a:r>
              <a:rPr lang="en-GB" sz="900" dirty="0"/>
              <a:t>I can understand, identify and use the terms synchronisation and cannon. </a:t>
            </a:r>
          </a:p>
          <a:p>
            <a:r>
              <a:rPr lang="en-GB" sz="900" dirty="0"/>
              <a:t>I can make clear balance shapes for a partner to travel over or under. </a:t>
            </a:r>
          </a:p>
          <a:p>
            <a:endParaRPr lang="en-GB" sz="900" dirty="0"/>
          </a:p>
        </p:txBody>
      </p:sp>
      <p:sp>
        <p:nvSpPr>
          <p:cNvPr id="57" name="Speech Bubble: Rectangle with Corners Rounded 54">
            <a:extLst>
              <a:ext uri="{FF2B5EF4-FFF2-40B4-BE49-F238E27FC236}">
                <a16:creationId xmlns:a16="http://schemas.microsoft.com/office/drawing/2014/main" id="{08096C19-4BC9-EB4B-A7E8-6660C0D92C54}"/>
              </a:ext>
            </a:extLst>
          </p:cNvPr>
          <p:cNvSpPr/>
          <p:nvPr/>
        </p:nvSpPr>
        <p:spPr>
          <a:xfrm>
            <a:off x="1025912" y="374832"/>
            <a:ext cx="2375208" cy="911853"/>
          </a:xfrm>
          <a:prstGeom prst="wedgeRoundRectCallout">
            <a:avLst>
              <a:gd name="adj1" fmla="val -38807"/>
              <a:gd name="adj2" fmla="val 10510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Children show good control and co-ordination in large and small movements.  They move confidently in a range of ways, safely negotiating space. They handle equipment and tools effectively, 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426248C-884B-824C-A55A-38B7F5DA029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7" y="5613616"/>
            <a:ext cx="1049655" cy="10725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163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8580" y="1441794"/>
            <a:ext cx="11430912" cy="49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9DEAD-7198-48CC-8044-281612BC49FD}"/>
              </a:ext>
            </a:extLst>
          </p:cNvPr>
          <p:cNvSpPr txBox="1"/>
          <p:nvPr/>
        </p:nvSpPr>
        <p:spPr>
          <a:xfrm>
            <a:off x="346229" y="67055"/>
            <a:ext cx="1153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Physical Education curriculum road map overview: Bat and Ball/Net and Wall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182113" y="342293"/>
            <a:ext cx="1589247" cy="1185344"/>
            <a:chOff x="288000" y="67054"/>
            <a:chExt cx="1589247" cy="1185344"/>
          </a:xfrm>
        </p:grpSpPr>
        <p:pic>
          <p:nvPicPr>
            <p:cNvPr id="30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03870" y="377949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274B43-44E9-4260-82BB-66450D90718A}"/>
              </a:ext>
            </a:extLst>
          </p:cNvPr>
          <p:cNvGrpSpPr/>
          <p:nvPr/>
        </p:nvGrpSpPr>
        <p:grpSpPr>
          <a:xfrm>
            <a:off x="7782410" y="2387107"/>
            <a:ext cx="1582563" cy="1185344"/>
            <a:chOff x="9645280" y="1211044"/>
            <a:chExt cx="1582563" cy="1185344"/>
          </a:xfrm>
        </p:grpSpPr>
        <p:pic>
          <p:nvPicPr>
            <p:cNvPr id="37" name="Graphic 36" descr="Sign">
              <a:extLst>
                <a:ext uri="{FF2B5EF4-FFF2-40B4-BE49-F238E27FC236}">
                  <a16:creationId xmlns:a16="http://schemas.microsoft.com/office/drawing/2014/main" id="{1FBE8098-6028-406E-B0FC-D0DF8C33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5280" y="1211044"/>
              <a:ext cx="1531564" cy="1185344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FE0135-7A76-4001-A870-C92CF16FD387}"/>
                </a:ext>
              </a:extLst>
            </p:cNvPr>
            <p:cNvSpPr txBox="1"/>
            <p:nvPr/>
          </p:nvSpPr>
          <p:spPr>
            <a:xfrm>
              <a:off x="10054466" y="151032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3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7124955" y="352936"/>
            <a:ext cx="1560485" cy="1185344"/>
            <a:chOff x="288000" y="67054"/>
            <a:chExt cx="1560485" cy="1185344"/>
          </a:xfrm>
        </p:grpSpPr>
        <p:pic>
          <p:nvPicPr>
            <p:cNvPr id="7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75108" y="38450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2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467012" y="2379379"/>
            <a:ext cx="1569084" cy="1185344"/>
            <a:chOff x="288000" y="67054"/>
            <a:chExt cx="1569084" cy="1185344"/>
          </a:xfrm>
        </p:grpSpPr>
        <p:pic>
          <p:nvPicPr>
            <p:cNvPr id="7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83707" y="37096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4</a:t>
              </a:r>
            </a:p>
          </p:txBody>
        </p:sp>
      </p:grpSp>
      <p:pic>
        <p:nvPicPr>
          <p:cNvPr id="81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2165" y="4698781"/>
            <a:ext cx="1531564" cy="1185344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1572552" y="5005804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5</a:t>
            </a:r>
          </a:p>
        </p:txBody>
      </p:sp>
      <p:pic>
        <p:nvPicPr>
          <p:cNvPr id="85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7259" y="4405292"/>
            <a:ext cx="1531564" cy="118534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5837715" y="4708886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6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10463118" y="4428272"/>
            <a:ext cx="1575965" cy="1185344"/>
            <a:chOff x="288000" y="67054"/>
            <a:chExt cx="1575965" cy="1185344"/>
          </a:xfrm>
        </p:grpSpPr>
        <p:pic>
          <p:nvPicPr>
            <p:cNvPr id="88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90588" y="379454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7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-252960" y="348302"/>
            <a:ext cx="1678682" cy="1185344"/>
            <a:chOff x="288000" y="67054"/>
            <a:chExt cx="1678682" cy="1185344"/>
          </a:xfrm>
        </p:grpSpPr>
        <p:pic>
          <p:nvPicPr>
            <p:cNvPr id="94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93305" y="37483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EYFS</a:t>
              </a:r>
            </a:p>
          </p:txBody>
        </p:sp>
      </p:grpSp>
      <p:sp>
        <p:nvSpPr>
          <p:cNvPr id="43" name="Speech Bubble: Rectangle with Corners Rounded 54">
            <a:extLst>
              <a:ext uri="{FF2B5EF4-FFF2-40B4-BE49-F238E27FC236}">
                <a16:creationId xmlns:a16="http://schemas.microsoft.com/office/drawing/2014/main" id="{F943FA77-D0C6-43BC-9BD8-8591B5898B65}"/>
              </a:ext>
            </a:extLst>
          </p:cNvPr>
          <p:cNvSpPr/>
          <p:nvPr/>
        </p:nvSpPr>
        <p:spPr>
          <a:xfrm>
            <a:off x="4451284" y="444806"/>
            <a:ext cx="2985390" cy="1261303"/>
          </a:xfrm>
          <a:prstGeom prst="wedgeRoundRectCallout">
            <a:avLst>
              <a:gd name="adj1" fmla="val -45110"/>
              <a:gd name="adj2" fmla="val 6984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 </a:t>
            </a:r>
            <a:r>
              <a:rPr lang="en-GB" sz="900" dirty="0"/>
              <a:t>understand and demonstrate how to use equipment safely</a:t>
            </a:r>
          </a:p>
          <a:p>
            <a:r>
              <a:rPr lang="en-GB" sz="900" dirty="0"/>
              <a:t>I can balance a ball on a racket in a stationary position</a:t>
            </a:r>
          </a:p>
          <a:p>
            <a:r>
              <a:rPr lang="en-GB" sz="900" dirty="0"/>
              <a:t>I can roll a ball in a controlled manner to a designated area or target</a:t>
            </a:r>
          </a:p>
        </p:txBody>
      </p:sp>
      <p:sp>
        <p:nvSpPr>
          <p:cNvPr id="50" name="Speech Bubble: Rectangle with Corners Rounded 54">
            <a:extLst>
              <a:ext uri="{FF2B5EF4-FFF2-40B4-BE49-F238E27FC236}">
                <a16:creationId xmlns:a16="http://schemas.microsoft.com/office/drawing/2014/main" id="{0002AD99-4448-7441-9C78-0F757EA710E9}"/>
              </a:ext>
            </a:extLst>
          </p:cNvPr>
          <p:cNvSpPr/>
          <p:nvPr/>
        </p:nvSpPr>
        <p:spPr>
          <a:xfrm>
            <a:off x="8430870" y="374832"/>
            <a:ext cx="2798030" cy="1261303"/>
          </a:xfrm>
          <a:prstGeom prst="wedgeRoundRectCallout">
            <a:avLst>
              <a:gd name="adj1" fmla="val -50290"/>
              <a:gd name="adj2" fmla="val 80811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 understand and explain which grip to use to balance a ball on a racket</a:t>
            </a:r>
          </a:p>
          <a:p>
            <a:r>
              <a:rPr lang="en-GB" sz="800" dirty="0"/>
              <a:t>I can demonstrate balancing a ball on a racket both stationary and whilst moving</a:t>
            </a:r>
          </a:p>
          <a:p>
            <a:r>
              <a:rPr lang="en-GB" sz="800" dirty="0"/>
              <a:t>I can demonstrate the correct stance in order to hit a ball into a target</a:t>
            </a:r>
          </a:p>
          <a:p>
            <a:r>
              <a:rPr lang="en-GB" sz="800" dirty="0"/>
              <a:t>I can hit a  ball  in a controlled manner</a:t>
            </a:r>
          </a:p>
        </p:txBody>
      </p:sp>
      <p:sp>
        <p:nvSpPr>
          <p:cNvPr id="51" name="Speech Bubble: Rectangle with Corners Rounded 54">
            <a:extLst>
              <a:ext uri="{FF2B5EF4-FFF2-40B4-BE49-F238E27FC236}">
                <a16:creationId xmlns:a16="http://schemas.microsoft.com/office/drawing/2014/main" id="{FEE01910-604D-2449-8634-4ADCE2E3A23C}"/>
              </a:ext>
            </a:extLst>
          </p:cNvPr>
          <p:cNvSpPr/>
          <p:nvPr/>
        </p:nvSpPr>
        <p:spPr>
          <a:xfrm>
            <a:off x="9241053" y="2079383"/>
            <a:ext cx="2798030" cy="1281928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strike a ball with control over a net at a target</a:t>
            </a:r>
          </a:p>
          <a:p>
            <a:r>
              <a:rPr lang="en-GB" sz="900" dirty="0"/>
              <a:t>I can select the appropriate shot in different situations </a:t>
            </a:r>
          </a:p>
          <a:p>
            <a:r>
              <a:rPr lang="en-GB" sz="900" dirty="0"/>
              <a:t>I understand simple principles and tactics and use them in a game activity </a:t>
            </a:r>
          </a:p>
          <a:p>
            <a:endParaRPr lang="en-GB" sz="900" dirty="0"/>
          </a:p>
        </p:txBody>
      </p:sp>
      <p:sp>
        <p:nvSpPr>
          <p:cNvPr id="52" name="Speech Bubble: Rectangle with Corners Rounded 54">
            <a:extLst>
              <a:ext uri="{FF2B5EF4-FFF2-40B4-BE49-F238E27FC236}">
                <a16:creationId xmlns:a16="http://schemas.microsoft.com/office/drawing/2014/main" id="{19E2F5B5-F560-034E-8ABC-F247334DF393}"/>
              </a:ext>
            </a:extLst>
          </p:cNvPr>
          <p:cNvSpPr/>
          <p:nvPr/>
        </p:nvSpPr>
        <p:spPr>
          <a:xfrm>
            <a:off x="4838028" y="2432176"/>
            <a:ext cx="2985390" cy="1185345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 I can use a racket to strike a ball with accuracy and control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understand, plan and combine skills to play 1v1 net games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understand and play a game over a net throwing/hitting into spaces </a:t>
            </a:r>
          </a:p>
        </p:txBody>
      </p:sp>
      <p:sp>
        <p:nvSpPr>
          <p:cNvPr id="53" name="Speech Bubble: Rectangle with Corners Rounded 54">
            <a:extLst>
              <a:ext uri="{FF2B5EF4-FFF2-40B4-BE49-F238E27FC236}">
                <a16:creationId xmlns:a16="http://schemas.microsoft.com/office/drawing/2014/main" id="{5FB60B60-BB6C-2247-A5DE-EA50E60E1535}"/>
              </a:ext>
            </a:extLst>
          </p:cNvPr>
          <p:cNvSpPr/>
          <p:nvPr/>
        </p:nvSpPr>
        <p:spPr>
          <a:xfrm>
            <a:off x="346228" y="2985198"/>
            <a:ext cx="2767305" cy="1185344"/>
          </a:xfrm>
          <a:prstGeom prst="wedgeRoundRectCallout">
            <a:avLst>
              <a:gd name="adj1" fmla="val 41373"/>
              <a:gd name="adj2" fmla="val 10516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play shots on both sides of the body and from above the head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understand how to position/move my body to receive a ball coming from different heights and angles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recognise which skills I need to improve on</a:t>
            </a: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E635D488-42A2-7B45-8FC4-D23D2EF27D54}"/>
              </a:ext>
            </a:extLst>
          </p:cNvPr>
          <p:cNvSpPr/>
          <p:nvPr/>
        </p:nvSpPr>
        <p:spPr>
          <a:xfrm>
            <a:off x="6864322" y="4358297"/>
            <a:ext cx="3207329" cy="1525827"/>
          </a:xfrm>
          <a:prstGeom prst="wedgeRoundRectCallout">
            <a:avLst>
              <a:gd name="adj1" fmla="val -62247"/>
              <a:gd name="adj2" fmla="val 76770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50" dirty="0"/>
              <a:t>I can play a variety of shots with intent when striking the ball after one bounce or on the volley</a:t>
            </a:r>
          </a:p>
          <a:p>
            <a:r>
              <a:rPr lang="en-GB" sz="850" dirty="0"/>
              <a:t>I can direct a ball into an opponents court at different heights, speeds and angles and explain why I am doing it</a:t>
            </a:r>
          </a:p>
          <a:p>
            <a:r>
              <a:rPr lang="en-GB" sz="850" dirty="0"/>
              <a:t>I can evaluate the effectiveness of a shot and suggest ways of improving it</a:t>
            </a:r>
          </a:p>
          <a:p>
            <a:r>
              <a:rPr lang="en-GB" sz="850" dirty="0"/>
              <a:t>I can play a range of small sided net wall games and apply common principles for attack and defence</a:t>
            </a:r>
          </a:p>
          <a:p>
            <a:endParaRPr lang="en-GB" sz="900" dirty="0"/>
          </a:p>
        </p:txBody>
      </p:sp>
      <p:sp>
        <p:nvSpPr>
          <p:cNvPr id="57" name="Speech Bubble: Rectangle with Corners Rounded 54">
            <a:extLst>
              <a:ext uri="{FF2B5EF4-FFF2-40B4-BE49-F238E27FC236}">
                <a16:creationId xmlns:a16="http://schemas.microsoft.com/office/drawing/2014/main" id="{08096C19-4BC9-EB4B-A7E8-6660C0D92C54}"/>
              </a:ext>
            </a:extLst>
          </p:cNvPr>
          <p:cNvSpPr/>
          <p:nvPr/>
        </p:nvSpPr>
        <p:spPr>
          <a:xfrm>
            <a:off x="1025912" y="374832"/>
            <a:ext cx="2375208" cy="1261303"/>
          </a:xfrm>
          <a:prstGeom prst="wedgeRoundRectCallout">
            <a:avLst>
              <a:gd name="adj1" fmla="val -35438"/>
              <a:gd name="adj2" fmla="val 85172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Children show good control and co-ordination in large and small movements.  They move confidently in a range of ways, safely negotiating space. They handle equipment and tools effectively, </a:t>
            </a:r>
          </a:p>
          <a:p>
            <a:r>
              <a:rPr lang="en-GB" sz="900" dirty="0">
                <a:solidFill>
                  <a:schemeClr val="bg1"/>
                </a:solidFill>
              </a:rPr>
              <a:t>Children use a range of equipment and apparatus with increasing control and accuracy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426248C-884B-824C-A55A-38B7F5DA029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7" y="5613616"/>
            <a:ext cx="1049655" cy="10725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517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8580" y="1441794"/>
            <a:ext cx="11430912" cy="49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9DEAD-7198-48CC-8044-281612BC49FD}"/>
              </a:ext>
            </a:extLst>
          </p:cNvPr>
          <p:cNvSpPr txBox="1"/>
          <p:nvPr/>
        </p:nvSpPr>
        <p:spPr>
          <a:xfrm>
            <a:off x="346229" y="67055"/>
            <a:ext cx="1153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Physical Education curriculum road map overview: Dance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182113" y="342293"/>
            <a:ext cx="1589247" cy="1185344"/>
            <a:chOff x="288000" y="67054"/>
            <a:chExt cx="1589247" cy="1185344"/>
          </a:xfrm>
        </p:grpSpPr>
        <p:pic>
          <p:nvPicPr>
            <p:cNvPr id="30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03870" y="377949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274B43-44E9-4260-82BB-66450D90718A}"/>
              </a:ext>
            </a:extLst>
          </p:cNvPr>
          <p:cNvGrpSpPr/>
          <p:nvPr/>
        </p:nvGrpSpPr>
        <p:grpSpPr>
          <a:xfrm>
            <a:off x="7782410" y="2387107"/>
            <a:ext cx="1582563" cy="1185344"/>
            <a:chOff x="9645280" y="1211044"/>
            <a:chExt cx="1582563" cy="1185344"/>
          </a:xfrm>
        </p:grpSpPr>
        <p:pic>
          <p:nvPicPr>
            <p:cNvPr id="37" name="Graphic 36" descr="Sign">
              <a:extLst>
                <a:ext uri="{FF2B5EF4-FFF2-40B4-BE49-F238E27FC236}">
                  <a16:creationId xmlns:a16="http://schemas.microsoft.com/office/drawing/2014/main" id="{1FBE8098-6028-406E-B0FC-D0DF8C33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5280" y="1211044"/>
              <a:ext cx="1531564" cy="1185344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FE0135-7A76-4001-A870-C92CF16FD387}"/>
                </a:ext>
              </a:extLst>
            </p:cNvPr>
            <p:cNvSpPr txBox="1"/>
            <p:nvPr/>
          </p:nvSpPr>
          <p:spPr>
            <a:xfrm>
              <a:off x="10054466" y="151032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3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7124955" y="352936"/>
            <a:ext cx="1560485" cy="1185344"/>
            <a:chOff x="288000" y="67054"/>
            <a:chExt cx="1560485" cy="1185344"/>
          </a:xfrm>
        </p:grpSpPr>
        <p:pic>
          <p:nvPicPr>
            <p:cNvPr id="7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75108" y="38450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2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761086" y="2391502"/>
            <a:ext cx="1569084" cy="1185344"/>
            <a:chOff x="288000" y="67054"/>
            <a:chExt cx="1569084" cy="1185344"/>
          </a:xfrm>
        </p:grpSpPr>
        <p:pic>
          <p:nvPicPr>
            <p:cNvPr id="7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83707" y="37096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4</a:t>
              </a:r>
            </a:p>
          </p:txBody>
        </p:sp>
      </p:grpSp>
      <p:pic>
        <p:nvPicPr>
          <p:cNvPr id="81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2165" y="4698781"/>
            <a:ext cx="1531564" cy="1185344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1572552" y="5005804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5</a:t>
            </a:r>
          </a:p>
        </p:txBody>
      </p:sp>
      <p:pic>
        <p:nvPicPr>
          <p:cNvPr id="85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7259" y="4405292"/>
            <a:ext cx="1531564" cy="118534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5837715" y="4708886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6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10463118" y="4428272"/>
            <a:ext cx="1575965" cy="1185344"/>
            <a:chOff x="288000" y="67054"/>
            <a:chExt cx="1575965" cy="1185344"/>
          </a:xfrm>
        </p:grpSpPr>
        <p:pic>
          <p:nvPicPr>
            <p:cNvPr id="88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90588" y="379454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7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-252960" y="348302"/>
            <a:ext cx="1678682" cy="1185344"/>
            <a:chOff x="288000" y="67054"/>
            <a:chExt cx="1678682" cy="1185344"/>
          </a:xfrm>
        </p:grpSpPr>
        <p:pic>
          <p:nvPicPr>
            <p:cNvPr id="94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93305" y="37483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EYFS</a:t>
              </a:r>
            </a:p>
          </p:txBody>
        </p:sp>
      </p:grpSp>
      <p:sp>
        <p:nvSpPr>
          <p:cNvPr id="43" name="Speech Bubble: Rectangle with Corners Rounded 54">
            <a:extLst>
              <a:ext uri="{FF2B5EF4-FFF2-40B4-BE49-F238E27FC236}">
                <a16:creationId xmlns:a16="http://schemas.microsoft.com/office/drawing/2014/main" id="{F943FA77-D0C6-43BC-9BD8-8591B5898B65}"/>
              </a:ext>
            </a:extLst>
          </p:cNvPr>
          <p:cNvSpPr/>
          <p:nvPr/>
        </p:nvSpPr>
        <p:spPr>
          <a:xfrm>
            <a:off x="4451284" y="444806"/>
            <a:ext cx="2985390" cy="1261303"/>
          </a:xfrm>
          <a:prstGeom prst="wedgeRoundRectCallout">
            <a:avLst>
              <a:gd name="adj1" fmla="val -45110"/>
              <a:gd name="adj2" fmla="val 6984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understand how to copy patterns and movements with different parts of my body. </a:t>
            </a:r>
          </a:p>
          <a:p>
            <a:r>
              <a:rPr lang="en-GB" sz="900" dirty="0"/>
              <a:t>I can remember and perform simple dance steps in a controlled way.</a:t>
            </a:r>
          </a:p>
          <a:p>
            <a:r>
              <a:rPr lang="en-GB" sz="900" dirty="0"/>
              <a:t>I can link different actions to different sounds.</a:t>
            </a:r>
          </a:p>
        </p:txBody>
      </p:sp>
      <p:sp>
        <p:nvSpPr>
          <p:cNvPr id="50" name="Speech Bubble: Rectangle with Corners Rounded 54">
            <a:extLst>
              <a:ext uri="{FF2B5EF4-FFF2-40B4-BE49-F238E27FC236}">
                <a16:creationId xmlns:a16="http://schemas.microsoft.com/office/drawing/2014/main" id="{0002AD99-4448-7441-9C78-0F757EA710E9}"/>
              </a:ext>
            </a:extLst>
          </p:cNvPr>
          <p:cNvSpPr/>
          <p:nvPr/>
        </p:nvSpPr>
        <p:spPr>
          <a:xfrm>
            <a:off x="8430870" y="374832"/>
            <a:ext cx="2798030" cy="1261303"/>
          </a:xfrm>
          <a:prstGeom prst="wedgeRoundRectCallout">
            <a:avLst>
              <a:gd name="adj1" fmla="val -50290"/>
              <a:gd name="adj2" fmla="val 80811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perform to the music with control and coordination. </a:t>
            </a:r>
          </a:p>
          <a:p>
            <a:r>
              <a:rPr lang="en-GB" sz="900" dirty="0"/>
              <a:t>I can respond creatively and imaginatively to a change in music.</a:t>
            </a:r>
          </a:p>
          <a:p>
            <a:r>
              <a:rPr lang="en-GB" sz="900" dirty="0"/>
              <a:t>I can change the way I move, changing direction, speed and level.</a:t>
            </a:r>
          </a:p>
        </p:txBody>
      </p:sp>
      <p:sp>
        <p:nvSpPr>
          <p:cNvPr id="51" name="Speech Bubble: Rectangle with Corners Rounded 54">
            <a:extLst>
              <a:ext uri="{FF2B5EF4-FFF2-40B4-BE49-F238E27FC236}">
                <a16:creationId xmlns:a16="http://schemas.microsoft.com/office/drawing/2014/main" id="{FEE01910-604D-2449-8634-4ADCE2E3A23C}"/>
              </a:ext>
            </a:extLst>
          </p:cNvPr>
          <p:cNvSpPr/>
          <p:nvPr/>
        </p:nvSpPr>
        <p:spPr>
          <a:xfrm>
            <a:off x="9241053" y="2079383"/>
            <a:ext cx="2798030" cy="1281928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dance freely not only on my own but also with a partner. </a:t>
            </a:r>
          </a:p>
          <a:p>
            <a:r>
              <a:rPr lang="en-GB" sz="900" dirty="0"/>
              <a:t>I can compare, develop and adapt movements to create longer dances.</a:t>
            </a:r>
          </a:p>
          <a:p>
            <a:r>
              <a:rPr lang="en-GB" sz="900" dirty="0"/>
              <a:t>I can begin to use specific dance vocabulary.</a:t>
            </a:r>
          </a:p>
        </p:txBody>
      </p:sp>
      <p:sp>
        <p:nvSpPr>
          <p:cNvPr id="52" name="Speech Bubble: Rectangle with Corners Rounded 54">
            <a:extLst>
              <a:ext uri="{FF2B5EF4-FFF2-40B4-BE49-F238E27FC236}">
                <a16:creationId xmlns:a16="http://schemas.microsoft.com/office/drawing/2014/main" id="{19E2F5B5-F560-034E-8ABC-F247334DF393}"/>
              </a:ext>
            </a:extLst>
          </p:cNvPr>
          <p:cNvSpPr/>
          <p:nvPr/>
        </p:nvSpPr>
        <p:spPr>
          <a:xfrm>
            <a:off x="5025387" y="2108181"/>
            <a:ext cx="2896617" cy="1320819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demonstrate moving with precision, control and fluency to music.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move with rhythm and can demonstrate good spatial awareness. 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create actions and moves with a partner or as part of a group to create a routine. </a:t>
            </a:r>
          </a:p>
        </p:txBody>
      </p:sp>
      <p:sp>
        <p:nvSpPr>
          <p:cNvPr id="53" name="Speech Bubble: Rectangle with Corners Rounded 54">
            <a:extLst>
              <a:ext uri="{FF2B5EF4-FFF2-40B4-BE49-F238E27FC236}">
                <a16:creationId xmlns:a16="http://schemas.microsoft.com/office/drawing/2014/main" id="{5FB60B60-BB6C-2247-A5DE-EA50E60E1535}"/>
              </a:ext>
            </a:extLst>
          </p:cNvPr>
          <p:cNvSpPr/>
          <p:nvPr/>
        </p:nvSpPr>
        <p:spPr>
          <a:xfrm>
            <a:off x="574158" y="2833762"/>
            <a:ext cx="2487094" cy="1185345"/>
          </a:xfrm>
          <a:prstGeom prst="wedgeRoundRectCallout">
            <a:avLst>
              <a:gd name="adj1" fmla="val 41373"/>
              <a:gd name="adj2" fmla="val 10516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perform and create motifs in a variety of different dance styles with accuracy and consistency.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select and use a large variety of compositional skills to demonstrate ideas learnt,</a:t>
            </a: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E635D488-42A2-7B45-8FC4-D23D2EF27D54}"/>
              </a:ext>
            </a:extLst>
          </p:cNvPr>
          <p:cNvSpPr/>
          <p:nvPr/>
        </p:nvSpPr>
        <p:spPr>
          <a:xfrm>
            <a:off x="6864323" y="4428271"/>
            <a:ext cx="2798030" cy="1117349"/>
          </a:xfrm>
          <a:prstGeom prst="wedgeRoundRectCallout">
            <a:avLst>
              <a:gd name="adj1" fmla="val -62247"/>
              <a:gd name="adj2" fmla="val 76770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create and perform a dance routine as part of a group to music.</a:t>
            </a:r>
          </a:p>
          <a:p>
            <a:r>
              <a:rPr lang="en-GB" sz="900" dirty="0"/>
              <a:t>I can suggest ways to improve quality of performance showing that I have good knowledge and understanding. </a:t>
            </a:r>
          </a:p>
        </p:txBody>
      </p:sp>
      <p:sp>
        <p:nvSpPr>
          <p:cNvPr id="57" name="Speech Bubble: Rectangle with Corners Rounded 54">
            <a:extLst>
              <a:ext uri="{FF2B5EF4-FFF2-40B4-BE49-F238E27FC236}">
                <a16:creationId xmlns:a16="http://schemas.microsoft.com/office/drawing/2014/main" id="{08096C19-4BC9-EB4B-A7E8-6660C0D92C54}"/>
              </a:ext>
            </a:extLst>
          </p:cNvPr>
          <p:cNvSpPr/>
          <p:nvPr/>
        </p:nvSpPr>
        <p:spPr>
          <a:xfrm>
            <a:off x="1025912" y="374832"/>
            <a:ext cx="2375208" cy="911853"/>
          </a:xfrm>
          <a:prstGeom prst="wedgeRoundRectCallout">
            <a:avLst>
              <a:gd name="adj1" fmla="val -38807"/>
              <a:gd name="adj2" fmla="val 10510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Children show good control and co-ordination in large and small movements.  They move confidently in a range of ways, safely negotiating space. They handle equipment and tools effectively, 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426248C-884B-824C-A55A-38B7F5DA029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7" y="5613616"/>
            <a:ext cx="1049655" cy="10725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1151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8580" y="1441794"/>
            <a:ext cx="11430912" cy="49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9DEAD-7198-48CC-8044-281612BC49FD}"/>
              </a:ext>
            </a:extLst>
          </p:cNvPr>
          <p:cNvSpPr txBox="1"/>
          <p:nvPr/>
        </p:nvSpPr>
        <p:spPr>
          <a:xfrm>
            <a:off x="346229" y="67055"/>
            <a:ext cx="1153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Physical Education curriculum road map overview: Athletics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182113" y="342293"/>
            <a:ext cx="1589247" cy="1185344"/>
            <a:chOff x="288000" y="67054"/>
            <a:chExt cx="1589247" cy="1185344"/>
          </a:xfrm>
        </p:grpSpPr>
        <p:pic>
          <p:nvPicPr>
            <p:cNvPr id="30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03870" y="377949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274B43-44E9-4260-82BB-66450D90718A}"/>
              </a:ext>
            </a:extLst>
          </p:cNvPr>
          <p:cNvGrpSpPr/>
          <p:nvPr/>
        </p:nvGrpSpPr>
        <p:grpSpPr>
          <a:xfrm>
            <a:off x="7782410" y="2387107"/>
            <a:ext cx="1582563" cy="1185344"/>
            <a:chOff x="9645280" y="1211044"/>
            <a:chExt cx="1582563" cy="1185344"/>
          </a:xfrm>
        </p:grpSpPr>
        <p:pic>
          <p:nvPicPr>
            <p:cNvPr id="37" name="Graphic 36" descr="Sign">
              <a:extLst>
                <a:ext uri="{FF2B5EF4-FFF2-40B4-BE49-F238E27FC236}">
                  <a16:creationId xmlns:a16="http://schemas.microsoft.com/office/drawing/2014/main" id="{1FBE8098-6028-406E-B0FC-D0DF8C33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5280" y="1211044"/>
              <a:ext cx="1531564" cy="1185344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FE0135-7A76-4001-A870-C92CF16FD387}"/>
                </a:ext>
              </a:extLst>
            </p:cNvPr>
            <p:cNvSpPr txBox="1"/>
            <p:nvPr/>
          </p:nvSpPr>
          <p:spPr>
            <a:xfrm>
              <a:off x="10054466" y="151032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3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7124955" y="352936"/>
            <a:ext cx="1560485" cy="1185344"/>
            <a:chOff x="288000" y="67054"/>
            <a:chExt cx="1560485" cy="1185344"/>
          </a:xfrm>
        </p:grpSpPr>
        <p:pic>
          <p:nvPicPr>
            <p:cNvPr id="7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75108" y="38450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2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531251" y="2386277"/>
            <a:ext cx="1569084" cy="1185344"/>
            <a:chOff x="288000" y="67054"/>
            <a:chExt cx="1569084" cy="1185344"/>
          </a:xfrm>
        </p:grpSpPr>
        <p:pic>
          <p:nvPicPr>
            <p:cNvPr id="7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83707" y="37096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4</a:t>
              </a:r>
            </a:p>
          </p:txBody>
        </p:sp>
      </p:grpSp>
      <p:pic>
        <p:nvPicPr>
          <p:cNvPr id="81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2165" y="4698781"/>
            <a:ext cx="1531564" cy="1185344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1572552" y="5005804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5</a:t>
            </a:r>
          </a:p>
        </p:txBody>
      </p:sp>
      <p:pic>
        <p:nvPicPr>
          <p:cNvPr id="85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7259" y="4405292"/>
            <a:ext cx="1531564" cy="118534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5837715" y="4708886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6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10463118" y="4428272"/>
            <a:ext cx="1575965" cy="1185344"/>
            <a:chOff x="288000" y="67054"/>
            <a:chExt cx="1575965" cy="1185344"/>
          </a:xfrm>
        </p:grpSpPr>
        <p:pic>
          <p:nvPicPr>
            <p:cNvPr id="88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90588" y="379454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7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-252960" y="348302"/>
            <a:ext cx="1678682" cy="1185344"/>
            <a:chOff x="288000" y="67054"/>
            <a:chExt cx="1678682" cy="1185344"/>
          </a:xfrm>
        </p:grpSpPr>
        <p:pic>
          <p:nvPicPr>
            <p:cNvPr id="94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93305" y="37483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EYFS</a:t>
              </a:r>
            </a:p>
          </p:txBody>
        </p:sp>
      </p:grpSp>
      <p:sp>
        <p:nvSpPr>
          <p:cNvPr id="43" name="Speech Bubble: Rectangle with Corners Rounded 54">
            <a:extLst>
              <a:ext uri="{FF2B5EF4-FFF2-40B4-BE49-F238E27FC236}">
                <a16:creationId xmlns:a16="http://schemas.microsoft.com/office/drawing/2014/main" id="{F943FA77-D0C6-43BC-9BD8-8591B5898B65}"/>
              </a:ext>
            </a:extLst>
          </p:cNvPr>
          <p:cNvSpPr/>
          <p:nvPr/>
        </p:nvSpPr>
        <p:spPr>
          <a:xfrm>
            <a:off x="4451284" y="444806"/>
            <a:ext cx="2985390" cy="1261303"/>
          </a:xfrm>
          <a:prstGeom prst="wedgeRoundRectCallout">
            <a:avLst>
              <a:gd name="adj1" fmla="val -45110"/>
              <a:gd name="adj2" fmla="val 6984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run at different speeds.</a:t>
            </a:r>
          </a:p>
          <a:p>
            <a:r>
              <a:rPr lang="en-GB" sz="900" dirty="0"/>
              <a:t>I can jump from a standing position and control my landing. </a:t>
            </a:r>
          </a:p>
          <a:p>
            <a:r>
              <a:rPr lang="en-GB" sz="900" dirty="0"/>
              <a:t>I can throw an object with one hand.</a:t>
            </a:r>
          </a:p>
          <a:p>
            <a:r>
              <a:rPr lang="en-GB" sz="900" dirty="0"/>
              <a:t>I can recognise changes my body goes through during exercise. </a:t>
            </a:r>
          </a:p>
        </p:txBody>
      </p:sp>
      <p:sp>
        <p:nvSpPr>
          <p:cNvPr id="50" name="Speech Bubble: Rectangle with Corners Rounded 54">
            <a:extLst>
              <a:ext uri="{FF2B5EF4-FFF2-40B4-BE49-F238E27FC236}">
                <a16:creationId xmlns:a16="http://schemas.microsoft.com/office/drawing/2014/main" id="{0002AD99-4448-7441-9C78-0F757EA710E9}"/>
              </a:ext>
            </a:extLst>
          </p:cNvPr>
          <p:cNvSpPr/>
          <p:nvPr/>
        </p:nvSpPr>
        <p:spPr>
          <a:xfrm>
            <a:off x="8430870" y="342294"/>
            <a:ext cx="2899320" cy="1293842"/>
          </a:xfrm>
          <a:prstGeom prst="wedgeRoundRectCallout">
            <a:avLst>
              <a:gd name="adj1" fmla="val -50290"/>
              <a:gd name="adj2" fmla="val 80811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change my direction and speed whilst running.</a:t>
            </a:r>
          </a:p>
          <a:p>
            <a:r>
              <a:rPr lang="en-GB" sz="900" dirty="0"/>
              <a:t>I can jump from a standing position and land with control and accuracy. </a:t>
            </a:r>
          </a:p>
          <a:p>
            <a:r>
              <a:rPr lang="en-GB" sz="900" dirty="0"/>
              <a:t>I can throw a variety of objects with one hand.</a:t>
            </a:r>
          </a:p>
          <a:p>
            <a:r>
              <a:rPr lang="en-GB" sz="900" dirty="0"/>
              <a:t>I can recognise a change in my body temperature and heart rate during exercise. </a:t>
            </a:r>
          </a:p>
        </p:txBody>
      </p:sp>
      <p:sp>
        <p:nvSpPr>
          <p:cNvPr id="51" name="Speech Bubble: Rectangle with Corners Rounded 54">
            <a:extLst>
              <a:ext uri="{FF2B5EF4-FFF2-40B4-BE49-F238E27FC236}">
                <a16:creationId xmlns:a16="http://schemas.microsoft.com/office/drawing/2014/main" id="{FEE01910-604D-2449-8634-4ADCE2E3A23C}"/>
              </a:ext>
            </a:extLst>
          </p:cNvPr>
          <p:cNvSpPr/>
          <p:nvPr/>
        </p:nvSpPr>
        <p:spPr>
          <a:xfrm>
            <a:off x="9139763" y="1948536"/>
            <a:ext cx="2899320" cy="1412775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run at a speed that is appropriate to the distance I am running. </a:t>
            </a:r>
          </a:p>
          <a:p>
            <a:r>
              <a:rPr lang="en-GB" sz="900" dirty="0"/>
              <a:t>I can take a running jump and land with control. </a:t>
            </a:r>
          </a:p>
          <a:p>
            <a:r>
              <a:rPr lang="en-GB" sz="900" dirty="0"/>
              <a:t>I can throw a variety of objects using a range of throwing techniques.</a:t>
            </a:r>
          </a:p>
          <a:p>
            <a:r>
              <a:rPr lang="en-GB" sz="900" dirty="0"/>
              <a:t>I can recognise a change in my body temperature, breathing rate and heart rate during exercise</a:t>
            </a:r>
          </a:p>
          <a:p>
            <a:endParaRPr lang="en-GB" sz="900" dirty="0"/>
          </a:p>
        </p:txBody>
      </p:sp>
      <p:sp>
        <p:nvSpPr>
          <p:cNvPr id="52" name="Speech Bubble: Rectangle with Corners Rounded 54">
            <a:extLst>
              <a:ext uri="{FF2B5EF4-FFF2-40B4-BE49-F238E27FC236}">
                <a16:creationId xmlns:a16="http://schemas.microsoft.com/office/drawing/2014/main" id="{19E2F5B5-F560-034E-8ABC-F247334DF393}"/>
              </a:ext>
            </a:extLst>
          </p:cNvPr>
          <p:cNvSpPr/>
          <p:nvPr/>
        </p:nvSpPr>
        <p:spPr>
          <a:xfrm>
            <a:off x="4920433" y="2169742"/>
            <a:ext cx="3001571" cy="1447780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sustain and improve my running technique at different speeds.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throw a variety of different objects using a range of techniques, with accuracy.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perform a range of jumping techniques with accuracy and controlled landings.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explain changes in my body when running, jumping and throwing. </a:t>
            </a:r>
          </a:p>
        </p:txBody>
      </p:sp>
      <p:sp>
        <p:nvSpPr>
          <p:cNvPr id="53" name="Speech Bubble: Rectangle with Corners Rounded 54">
            <a:extLst>
              <a:ext uri="{FF2B5EF4-FFF2-40B4-BE49-F238E27FC236}">
                <a16:creationId xmlns:a16="http://schemas.microsoft.com/office/drawing/2014/main" id="{5FB60B60-BB6C-2247-A5DE-EA50E60E1535}"/>
              </a:ext>
            </a:extLst>
          </p:cNvPr>
          <p:cNvSpPr/>
          <p:nvPr/>
        </p:nvSpPr>
        <p:spPr>
          <a:xfrm>
            <a:off x="574158" y="2653040"/>
            <a:ext cx="2539376" cy="1366068"/>
          </a:xfrm>
          <a:prstGeom prst="wedgeRoundRectCallout">
            <a:avLst>
              <a:gd name="adj1" fmla="val 41373"/>
              <a:gd name="adj2" fmla="val 10516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demonstrate good control, speed, strength and stamina in a variety of athletic events.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apply athletic skills and tactics to a competitive situation.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understand and explain the long and short term effects of exercise.</a:t>
            </a: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E635D488-42A2-7B45-8FC4-D23D2EF27D54}"/>
              </a:ext>
            </a:extLst>
          </p:cNvPr>
          <p:cNvSpPr/>
          <p:nvPr/>
        </p:nvSpPr>
        <p:spPr>
          <a:xfrm>
            <a:off x="6864323" y="4428271"/>
            <a:ext cx="3001572" cy="1412775"/>
          </a:xfrm>
          <a:prstGeom prst="wedgeRoundRectCallout">
            <a:avLst>
              <a:gd name="adj1" fmla="val -62247"/>
              <a:gd name="adj2" fmla="val 76770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demonstrate good control, speed, strength and stamina in a variety of athletic events. </a:t>
            </a:r>
          </a:p>
          <a:p>
            <a:r>
              <a:rPr lang="en-GB" sz="900" dirty="0"/>
              <a:t>I can explain how to improve a technique in a variety of events.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understand and explain the long and short term effects of exercise and understand the need for a specific warm up and cool down. </a:t>
            </a:r>
          </a:p>
          <a:p>
            <a:endParaRPr lang="en-GB" sz="900" dirty="0"/>
          </a:p>
        </p:txBody>
      </p:sp>
      <p:sp>
        <p:nvSpPr>
          <p:cNvPr id="57" name="Speech Bubble: Rectangle with Corners Rounded 54">
            <a:extLst>
              <a:ext uri="{FF2B5EF4-FFF2-40B4-BE49-F238E27FC236}">
                <a16:creationId xmlns:a16="http://schemas.microsoft.com/office/drawing/2014/main" id="{08096C19-4BC9-EB4B-A7E8-6660C0D92C54}"/>
              </a:ext>
            </a:extLst>
          </p:cNvPr>
          <p:cNvSpPr/>
          <p:nvPr/>
        </p:nvSpPr>
        <p:spPr>
          <a:xfrm>
            <a:off x="1025912" y="374832"/>
            <a:ext cx="2375208" cy="911853"/>
          </a:xfrm>
          <a:prstGeom prst="wedgeRoundRectCallout">
            <a:avLst>
              <a:gd name="adj1" fmla="val -38807"/>
              <a:gd name="adj2" fmla="val 10510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Children show good control and co-ordination in large and small movements.  They move confidently in a range of ways, safely negotiating space. They handle equipment and tools effectively, 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426248C-884B-824C-A55A-38B7F5DA029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7" y="5613616"/>
            <a:ext cx="1049655" cy="10725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571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8580" y="1441794"/>
            <a:ext cx="11430912" cy="49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9DEAD-7198-48CC-8044-281612BC49FD}"/>
              </a:ext>
            </a:extLst>
          </p:cNvPr>
          <p:cNvSpPr txBox="1"/>
          <p:nvPr/>
        </p:nvSpPr>
        <p:spPr>
          <a:xfrm>
            <a:off x="346229" y="67055"/>
            <a:ext cx="1153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Physical Education curriculum road map overview: Outdoor and Adventurous Activities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182113" y="342293"/>
            <a:ext cx="1589247" cy="1185344"/>
            <a:chOff x="288000" y="67054"/>
            <a:chExt cx="1589247" cy="1185344"/>
          </a:xfrm>
        </p:grpSpPr>
        <p:pic>
          <p:nvPicPr>
            <p:cNvPr id="30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03870" y="377949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274B43-44E9-4260-82BB-66450D90718A}"/>
              </a:ext>
            </a:extLst>
          </p:cNvPr>
          <p:cNvGrpSpPr/>
          <p:nvPr/>
        </p:nvGrpSpPr>
        <p:grpSpPr>
          <a:xfrm>
            <a:off x="7782410" y="2387107"/>
            <a:ext cx="1582563" cy="1185344"/>
            <a:chOff x="9645280" y="1211044"/>
            <a:chExt cx="1582563" cy="1185344"/>
          </a:xfrm>
        </p:grpSpPr>
        <p:pic>
          <p:nvPicPr>
            <p:cNvPr id="37" name="Graphic 36" descr="Sign">
              <a:extLst>
                <a:ext uri="{FF2B5EF4-FFF2-40B4-BE49-F238E27FC236}">
                  <a16:creationId xmlns:a16="http://schemas.microsoft.com/office/drawing/2014/main" id="{1FBE8098-6028-406E-B0FC-D0DF8C33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5280" y="1211044"/>
              <a:ext cx="1531564" cy="1185344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FE0135-7A76-4001-A870-C92CF16FD387}"/>
                </a:ext>
              </a:extLst>
            </p:cNvPr>
            <p:cNvSpPr txBox="1"/>
            <p:nvPr/>
          </p:nvSpPr>
          <p:spPr>
            <a:xfrm>
              <a:off x="10054466" y="151032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3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7124955" y="352936"/>
            <a:ext cx="1560485" cy="1185344"/>
            <a:chOff x="288000" y="67054"/>
            <a:chExt cx="1560485" cy="1185344"/>
          </a:xfrm>
        </p:grpSpPr>
        <p:pic>
          <p:nvPicPr>
            <p:cNvPr id="7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75108" y="38450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2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456303" y="2387107"/>
            <a:ext cx="1569084" cy="1185344"/>
            <a:chOff x="288000" y="67054"/>
            <a:chExt cx="1569084" cy="1185344"/>
          </a:xfrm>
        </p:grpSpPr>
        <p:pic>
          <p:nvPicPr>
            <p:cNvPr id="7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83707" y="37096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4</a:t>
              </a:r>
            </a:p>
          </p:txBody>
        </p:sp>
      </p:grpSp>
      <p:pic>
        <p:nvPicPr>
          <p:cNvPr id="81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2165" y="4698781"/>
            <a:ext cx="1531564" cy="1185344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1572552" y="5005804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5</a:t>
            </a:r>
          </a:p>
        </p:txBody>
      </p:sp>
      <p:pic>
        <p:nvPicPr>
          <p:cNvPr id="85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7259" y="4405292"/>
            <a:ext cx="1531564" cy="118534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5837715" y="4708886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6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10463118" y="4428272"/>
            <a:ext cx="1575965" cy="1185344"/>
            <a:chOff x="288000" y="67054"/>
            <a:chExt cx="1575965" cy="1185344"/>
          </a:xfrm>
        </p:grpSpPr>
        <p:pic>
          <p:nvPicPr>
            <p:cNvPr id="88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90588" y="379454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7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-252960" y="348302"/>
            <a:ext cx="1678682" cy="1185344"/>
            <a:chOff x="288000" y="67054"/>
            <a:chExt cx="1678682" cy="1185344"/>
          </a:xfrm>
        </p:grpSpPr>
        <p:pic>
          <p:nvPicPr>
            <p:cNvPr id="94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93305" y="37483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EYFS</a:t>
              </a:r>
            </a:p>
          </p:txBody>
        </p:sp>
      </p:grpSp>
      <p:sp>
        <p:nvSpPr>
          <p:cNvPr id="43" name="Speech Bubble: Rectangle with Corners Rounded 54">
            <a:extLst>
              <a:ext uri="{FF2B5EF4-FFF2-40B4-BE49-F238E27FC236}">
                <a16:creationId xmlns:a16="http://schemas.microsoft.com/office/drawing/2014/main" id="{F943FA77-D0C6-43BC-9BD8-8591B5898B65}"/>
              </a:ext>
            </a:extLst>
          </p:cNvPr>
          <p:cNvSpPr/>
          <p:nvPr/>
        </p:nvSpPr>
        <p:spPr>
          <a:xfrm>
            <a:off x="4537763" y="541493"/>
            <a:ext cx="2820789" cy="1045396"/>
          </a:xfrm>
          <a:prstGeom prst="wedgeRoundRectCallout">
            <a:avLst>
              <a:gd name="adj1" fmla="val -45110"/>
              <a:gd name="adj2" fmla="val 6984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recognise my own space and ensure it is safe.</a:t>
            </a:r>
          </a:p>
          <a:p>
            <a:r>
              <a:rPr lang="en-GB" sz="900" dirty="0"/>
              <a:t>I can follow simple routes and trails. </a:t>
            </a:r>
          </a:p>
          <a:p>
            <a:r>
              <a:rPr lang="en-GB" sz="900" dirty="0"/>
              <a:t>I can explore school surroundings safely.</a:t>
            </a:r>
          </a:p>
        </p:txBody>
      </p:sp>
      <p:sp>
        <p:nvSpPr>
          <p:cNvPr id="50" name="Speech Bubble: Rectangle with Corners Rounded 54">
            <a:extLst>
              <a:ext uri="{FF2B5EF4-FFF2-40B4-BE49-F238E27FC236}">
                <a16:creationId xmlns:a16="http://schemas.microsoft.com/office/drawing/2014/main" id="{0002AD99-4448-7441-9C78-0F757EA710E9}"/>
              </a:ext>
            </a:extLst>
          </p:cNvPr>
          <p:cNvSpPr/>
          <p:nvPr/>
        </p:nvSpPr>
        <p:spPr>
          <a:xfrm>
            <a:off x="8430870" y="541492"/>
            <a:ext cx="2735218" cy="1094643"/>
          </a:xfrm>
          <a:prstGeom prst="wedgeRoundRectCallout">
            <a:avLst>
              <a:gd name="adj1" fmla="val -50290"/>
              <a:gd name="adj2" fmla="val 80811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recognise a map and where I might be on a map.</a:t>
            </a:r>
          </a:p>
          <a:p>
            <a:r>
              <a:rPr lang="en-GB" sz="900" dirty="0"/>
              <a:t>I can work well as part of a group.</a:t>
            </a:r>
          </a:p>
          <a:p>
            <a:r>
              <a:rPr lang="en-GB" sz="900" dirty="0"/>
              <a:t>I can recognise and describe how my body feels during exercise</a:t>
            </a:r>
          </a:p>
        </p:txBody>
      </p:sp>
      <p:sp>
        <p:nvSpPr>
          <p:cNvPr id="51" name="Speech Bubble: Rectangle with Corners Rounded 54">
            <a:extLst>
              <a:ext uri="{FF2B5EF4-FFF2-40B4-BE49-F238E27FC236}">
                <a16:creationId xmlns:a16="http://schemas.microsoft.com/office/drawing/2014/main" id="{FEE01910-604D-2449-8634-4ADCE2E3A23C}"/>
              </a:ext>
            </a:extLst>
          </p:cNvPr>
          <p:cNvSpPr/>
          <p:nvPr/>
        </p:nvSpPr>
        <p:spPr>
          <a:xfrm>
            <a:off x="9139763" y="1946653"/>
            <a:ext cx="2931234" cy="1185344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900" dirty="0"/>
          </a:p>
          <a:p>
            <a:endParaRPr lang="en-GB" sz="900" dirty="0"/>
          </a:p>
          <a:p>
            <a:r>
              <a:rPr lang="en-GB" sz="900" dirty="0"/>
              <a:t>I can use maps and diagrams to travel around and follow a simple course. </a:t>
            </a:r>
          </a:p>
          <a:p>
            <a:r>
              <a:rPr lang="en-GB" sz="900" dirty="0"/>
              <a:t>I can start to plan responses to physical challenges or problems I may have. </a:t>
            </a:r>
          </a:p>
          <a:p>
            <a:r>
              <a:rPr lang="en-GB" sz="900" dirty="0"/>
              <a:t>I can be responsive when the task or environment changes and challenge increases.</a:t>
            </a:r>
          </a:p>
          <a:p>
            <a:endParaRPr lang="en-GB" sz="900" dirty="0"/>
          </a:p>
          <a:p>
            <a:endParaRPr lang="en-GB" sz="900" dirty="0"/>
          </a:p>
        </p:txBody>
      </p:sp>
      <p:sp>
        <p:nvSpPr>
          <p:cNvPr id="52" name="Speech Bubble: Rectangle with Corners Rounded 54">
            <a:extLst>
              <a:ext uri="{FF2B5EF4-FFF2-40B4-BE49-F238E27FC236}">
                <a16:creationId xmlns:a16="http://schemas.microsoft.com/office/drawing/2014/main" id="{19E2F5B5-F560-034E-8ABC-F247334DF393}"/>
              </a:ext>
            </a:extLst>
          </p:cNvPr>
          <p:cNvSpPr/>
          <p:nvPr/>
        </p:nvSpPr>
        <p:spPr>
          <a:xfrm>
            <a:off x="4920433" y="2108181"/>
            <a:ext cx="3001571" cy="1569161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900" dirty="0">
              <a:solidFill>
                <a:schemeClr val="bg1"/>
              </a:solidFill>
            </a:endParaRPr>
          </a:p>
          <a:p>
            <a:r>
              <a:rPr lang="en-GB" sz="900" dirty="0">
                <a:solidFill>
                  <a:schemeClr val="bg1"/>
                </a:solidFill>
              </a:rPr>
              <a:t>I can move confidently through both familiar and less familiar environments.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use and adapt skills and strategies to prepare well for challenges, showing an awareness of safety for myself and others.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display thought and planning to respond to any problems.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reflect and recognise strengths and weaknesses in the way challenges were approached.</a:t>
            </a:r>
          </a:p>
          <a:p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3" name="Speech Bubble: Rectangle with Corners Rounded 54">
            <a:extLst>
              <a:ext uri="{FF2B5EF4-FFF2-40B4-BE49-F238E27FC236}">
                <a16:creationId xmlns:a16="http://schemas.microsoft.com/office/drawing/2014/main" id="{5FB60B60-BB6C-2247-A5DE-EA50E60E1535}"/>
              </a:ext>
            </a:extLst>
          </p:cNvPr>
          <p:cNvSpPr/>
          <p:nvPr/>
        </p:nvSpPr>
        <p:spPr>
          <a:xfrm>
            <a:off x="422509" y="2653039"/>
            <a:ext cx="2808604" cy="1475197"/>
          </a:xfrm>
          <a:prstGeom prst="wedgeRoundRectCallout">
            <a:avLst>
              <a:gd name="adj1" fmla="val 41373"/>
              <a:gd name="adj2" fmla="val 10516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I can effectively find solutions to problems and challenges.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plan, refine and implement strategies I use, and can adapt where necessary.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work well in a group and understand the importance of roles and responsibilities.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identify my individual strengths and weaknesses as well as the groups and suggest ways in which to improve. </a:t>
            </a: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E635D488-42A2-7B45-8FC4-D23D2EF27D54}"/>
              </a:ext>
            </a:extLst>
          </p:cNvPr>
          <p:cNvSpPr/>
          <p:nvPr/>
        </p:nvSpPr>
        <p:spPr>
          <a:xfrm>
            <a:off x="6864323" y="4428271"/>
            <a:ext cx="3001572" cy="1412775"/>
          </a:xfrm>
          <a:prstGeom prst="wedgeRoundRectCallout">
            <a:avLst>
              <a:gd name="adj1" fmla="val -62247"/>
              <a:gd name="adj2" fmla="val 76770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I can work confidently in both familiar and changing environments, and can adapt quickly to new situations. </a:t>
            </a:r>
          </a:p>
          <a:p>
            <a:r>
              <a:rPr lang="en-GB" sz="900" dirty="0"/>
              <a:t>I am capable of taking a lead role when working within a group. </a:t>
            </a:r>
          </a:p>
          <a:p>
            <a:r>
              <a:rPr lang="en-GB" sz="900" dirty="0"/>
              <a:t>I can identify and respond to events as and when they happen and can identify effective solutions to problems and challenges. </a:t>
            </a:r>
          </a:p>
        </p:txBody>
      </p:sp>
      <p:sp>
        <p:nvSpPr>
          <p:cNvPr id="57" name="Speech Bubble: Rectangle with Corners Rounded 54">
            <a:extLst>
              <a:ext uri="{FF2B5EF4-FFF2-40B4-BE49-F238E27FC236}">
                <a16:creationId xmlns:a16="http://schemas.microsoft.com/office/drawing/2014/main" id="{08096C19-4BC9-EB4B-A7E8-6660C0D92C54}"/>
              </a:ext>
            </a:extLst>
          </p:cNvPr>
          <p:cNvSpPr/>
          <p:nvPr/>
        </p:nvSpPr>
        <p:spPr>
          <a:xfrm>
            <a:off x="1025912" y="374832"/>
            <a:ext cx="2375208" cy="911853"/>
          </a:xfrm>
          <a:prstGeom prst="wedgeRoundRectCallout">
            <a:avLst>
              <a:gd name="adj1" fmla="val -38807"/>
              <a:gd name="adj2" fmla="val 10510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Children show good control and co-ordination in large and small movements.  They move confidently in a range of ways, safely negotiating space. They handle equipment and tools effectively, 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426248C-884B-824C-A55A-38B7F5DA029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7" y="5613616"/>
            <a:ext cx="1049655" cy="10725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831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8580" y="1441794"/>
            <a:ext cx="11430912" cy="49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9DEAD-7198-48CC-8044-281612BC49FD}"/>
              </a:ext>
            </a:extLst>
          </p:cNvPr>
          <p:cNvSpPr txBox="1"/>
          <p:nvPr/>
        </p:nvSpPr>
        <p:spPr>
          <a:xfrm>
            <a:off x="346229" y="67055"/>
            <a:ext cx="1153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Physical Literacy Overview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182113" y="342293"/>
            <a:ext cx="1589247" cy="1185344"/>
            <a:chOff x="288000" y="67054"/>
            <a:chExt cx="1589247" cy="1185344"/>
          </a:xfrm>
        </p:grpSpPr>
        <p:pic>
          <p:nvPicPr>
            <p:cNvPr id="30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03870" y="377949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1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274B43-44E9-4260-82BB-66450D90718A}"/>
              </a:ext>
            </a:extLst>
          </p:cNvPr>
          <p:cNvGrpSpPr/>
          <p:nvPr/>
        </p:nvGrpSpPr>
        <p:grpSpPr>
          <a:xfrm>
            <a:off x="7782410" y="2387107"/>
            <a:ext cx="1582563" cy="1185344"/>
            <a:chOff x="9645280" y="1211044"/>
            <a:chExt cx="1582563" cy="1185344"/>
          </a:xfrm>
        </p:grpSpPr>
        <p:pic>
          <p:nvPicPr>
            <p:cNvPr id="37" name="Graphic 36" descr="Sign">
              <a:extLst>
                <a:ext uri="{FF2B5EF4-FFF2-40B4-BE49-F238E27FC236}">
                  <a16:creationId xmlns:a16="http://schemas.microsoft.com/office/drawing/2014/main" id="{1FBE8098-6028-406E-B0FC-D0DF8C33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5280" y="1211044"/>
              <a:ext cx="1531564" cy="1185344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FE0135-7A76-4001-A870-C92CF16FD387}"/>
                </a:ext>
              </a:extLst>
            </p:cNvPr>
            <p:cNvSpPr txBox="1"/>
            <p:nvPr/>
          </p:nvSpPr>
          <p:spPr>
            <a:xfrm>
              <a:off x="10054466" y="151032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3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7334573" y="341400"/>
            <a:ext cx="1560485" cy="1185344"/>
            <a:chOff x="288000" y="67054"/>
            <a:chExt cx="1560485" cy="1185344"/>
          </a:xfrm>
        </p:grpSpPr>
        <p:pic>
          <p:nvPicPr>
            <p:cNvPr id="7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75108" y="38450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2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264198" y="2386277"/>
            <a:ext cx="1569084" cy="1185344"/>
            <a:chOff x="288000" y="67054"/>
            <a:chExt cx="1569084" cy="1185344"/>
          </a:xfrm>
        </p:grpSpPr>
        <p:pic>
          <p:nvPicPr>
            <p:cNvPr id="7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83707" y="37096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4</a:t>
              </a:r>
            </a:p>
          </p:txBody>
        </p:sp>
      </p:grpSp>
      <p:pic>
        <p:nvPicPr>
          <p:cNvPr id="81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92165" y="4698781"/>
            <a:ext cx="1531564" cy="1185344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1572552" y="5005804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5</a:t>
            </a:r>
          </a:p>
        </p:txBody>
      </p:sp>
      <p:pic>
        <p:nvPicPr>
          <p:cNvPr id="85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7259" y="4405292"/>
            <a:ext cx="1531564" cy="118534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5837715" y="4708886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6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10463118" y="4428272"/>
            <a:ext cx="1575965" cy="1185344"/>
            <a:chOff x="288000" y="67054"/>
            <a:chExt cx="1575965" cy="1185344"/>
          </a:xfrm>
        </p:grpSpPr>
        <p:pic>
          <p:nvPicPr>
            <p:cNvPr id="88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90588" y="379454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7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-252960" y="348302"/>
            <a:ext cx="1678682" cy="1185344"/>
            <a:chOff x="288000" y="67054"/>
            <a:chExt cx="1678682" cy="1185344"/>
          </a:xfrm>
        </p:grpSpPr>
        <p:pic>
          <p:nvPicPr>
            <p:cNvPr id="94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793305" y="374831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EYFS</a:t>
              </a:r>
            </a:p>
          </p:txBody>
        </p:sp>
      </p:grpSp>
      <p:sp>
        <p:nvSpPr>
          <p:cNvPr id="43" name="Speech Bubble: Rectangle with Corners Rounded 54">
            <a:extLst>
              <a:ext uri="{FF2B5EF4-FFF2-40B4-BE49-F238E27FC236}">
                <a16:creationId xmlns:a16="http://schemas.microsoft.com/office/drawing/2014/main" id="{F943FA77-D0C6-43BC-9BD8-8591B5898B65}"/>
              </a:ext>
            </a:extLst>
          </p:cNvPr>
          <p:cNvSpPr/>
          <p:nvPr/>
        </p:nvSpPr>
        <p:spPr>
          <a:xfrm>
            <a:off x="4537763" y="342293"/>
            <a:ext cx="3001571" cy="1244596"/>
          </a:xfrm>
          <a:prstGeom prst="wedgeRoundRectCallout">
            <a:avLst>
              <a:gd name="adj1" fmla="val -45110"/>
              <a:gd name="adj2" fmla="val 6984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850" dirty="0"/>
          </a:p>
          <a:p>
            <a:endParaRPr lang="en-GB" sz="850" dirty="0"/>
          </a:p>
          <a:p>
            <a:r>
              <a:rPr lang="en-GB" sz="900" dirty="0"/>
              <a:t>Children can move in a controlled and coordinated way.</a:t>
            </a:r>
          </a:p>
          <a:p>
            <a:r>
              <a:rPr lang="en-GB" sz="900" dirty="0"/>
              <a:t>Children are able to run, jump, throw, catch and kick. </a:t>
            </a:r>
          </a:p>
          <a:p>
            <a:r>
              <a:rPr lang="en-GB" sz="900" dirty="0"/>
              <a:t>Children can balance and be agile and can begin to apply these in a range of activities.</a:t>
            </a:r>
          </a:p>
          <a:p>
            <a:r>
              <a:rPr lang="en-GB" sz="900" dirty="0"/>
              <a:t>I can recognise changes my body goes through during exercise. </a:t>
            </a:r>
          </a:p>
          <a:p>
            <a:endParaRPr lang="en-GB" sz="900" dirty="0"/>
          </a:p>
          <a:p>
            <a:r>
              <a:rPr lang="en-GB" sz="900" dirty="0"/>
              <a:t> </a:t>
            </a:r>
          </a:p>
        </p:txBody>
      </p:sp>
      <p:sp>
        <p:nvSpPr>
          <p:cNvPr id="50" name="Speech Bubble: Rectangle with Corners Rounded 54">
            <a:extLst>
              <a:ext uri="{FF2B5EF4-FFF2-40B4-BE49-F238E27FC236}">
                <a16:creationId xmlns:a16="http://schemas.microsoft.com/office/drawing/2014/main" id="{0002AD99-4448-7441-9C78-0F757EA710E9}"/>
              </a:ext>
            </a:extLst>
          </p:cNvPr>
          <p:cNvSpPr/>
          <p:nvPr/>
        </p:nvSpPr>
        <p:spPr>
          <a:xfrm>
            <a:off x="8747940" y="236508"/>
            <a:ext cx="3191715" cy="1323667"/>
          </a:xfrm>
          <a:prstGeom prst="wedgeRoundRectCallout">
            <a:avLst>
              <a:gd name="adj1" fmla="val -50290"/>
              <a:gd name="adj2" fmla="val 80811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900" dirty="0"/>
          </a:p>
          <a:p>
            <a:r>
              <a:rPr lang="en-GB" sz="900" dirty="0"/>
              <a:t>Children can participate in team games and understand how to follow rules.</a:t>
            </a:r>
          </a:p>
          <a:p>
            <a:r>
              <a:rPr lang="en-GB" sz="900" dirty="0"/>
              <a:t>Children can perform and copy simple movement patterns.</a:t>
            </a:r>
          </a:p>
          <a:p>
            <a:r>
              <a:rPr lang="en-GB" sz="900" dirty="0"/>
              <a:t>Children are developing their hand-eye coordination and aim. </a:t>
            </a:r>
          </a:p>
          <a:p>
            <a:r>
              <a:rPr lang="en-GB" sz="900" dirty="0"/>
              <a:t>I can recognise a change in my body temperature and heart rate during exercise. </a:t>
            </a:r>
          </a:p>
          <a:p>
            <a:endParaRPr lang="en-GB" sz="900" dirty="0"/>
          </a:p>
        </p:txBody>
      </p:sp>
      <p:sp>
        <p:nvSpPr>
          <p:cNvPr id="51" name="Speech Bubble: Rectangle with Corners Rounded 54">
            <a:extLst>
              <a:ext uri="{FF2B5EF4-FFF2-40B4-BE49-F238E27FC236}">
                <a16:creationId xmlns:a16="http://schemas.microsoft.com/office/drawing/2014/main" id="{FEE01910-604D-2449-8634-4ADCE2E3A23C}"/>
              </a:ext>
            </a:extLst>
          </p:cNvPr>
          <p:cNvSpPr/>
          <p:nvPr/>
        </p:nvSpPr>
        <p:spPr>
          <a:xfrm>
            <a:off x="9139763" y="1979005"/>
            <a:ext cx="2931234" cy="1323667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900" dirty="0"/>
          </a:p>
          <a:p>
            <a:r>
              <a:rPr lang="en-GB" sz="900" dirty="0"/>
              <a:t>Children can play competitive games and work well as part of a team.</a:t>
            </a:r>
          </a:p>
          <a:p>
            <a:r>
              <a:rPr lang="en-GB" sz="900" dirty="0"/>
              <a:t>Children can create a sequence using a range of movement patterns. </a:t>
            </a:r>
          </a:p>
          <a:p>
            <a:r>
              <a:rPr lang="en-GB" sz="900" dirty="0"/>
              <a:t>Children can aim a ball at a target.</a:t>
            </a:r>
          </a:p>
          <a:p>
            <a:r>
              <a:rPr lang="en-GB" sz="900" dirty="0"/>
              <a:t>Children can recognise a change in body temperature, breathing rate and heart rate during exercise</a:t>
            </a:r>
          </a:p>
          <a:p>
            <a:endParaRPr lang="en-GB" sz="900" dirty="0"/>
          </a:p>
        </p:txBody>
      </p:sp>
      <p:sp>
        <p:nvSpPr>
          <p:cNvPr id="52" name="Speech Bubble: Rectangle with Corners Rounded 54">
            <a:extLst>
              <a:ext uri="{FF2B5EF4-FFF2-40B4-BE49-F238E27FC236}">
                <a16:creationId xmlns:a16="http://schemas.microsoft.com/office/drawing/2014/main" id="{19E2F5B5-F560-034E-8ABC-F247334DF393}"/>
              </a:ext>
            </a:extLst>
          </p:cNvPr>
          <p:cNvSpPr/>
          <p:nvPr/>
        </p:nvSpPr>
        <p:spPr>
          <a:xfrm>
            <a:off x="4588467" y="2062059"/>
            <a:ext cx="3333538" cy="1615284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Children can understand the concept of attacking and defending.</a:t>
            </a:r>
          </a:p>
          <a:p>
            <a:r>
              <a:rPr lang="en-GB" sz="900" dirty="0">
                <a:solidFill>
                  <a:schemeClr val="bg1"/>
                </a:solidFill>
              </a:rPr>
              <a:t>Children can strike a ball with accuracy and control and can use a range of techniques to travel and pass with a ball.</a:t>
            </a:r>
          </a:p>
          <a:p>
            <a:r>
              <a:rPr lang="en-GB" sz="900" dirty="0">
                <a:solidFill>
                  <a:schemeClr val="bg1"/>
                </a:solidFill>
              </a:rPr>
              <a:t>Children can travel, jump and roll with precision and control.</a:t>
            </a:r>
          </a:p>
          <a:p>
            <a:r>
              <a:rPr lang="en-GB" sz="900" dirty="0">
                <a:solidFill>
                  <a:schemeClr val="bg1"/>
                </a:solidFill>
              </a:rPr>
              <a:t>Children can explain the effects of exercise on the body.</a:t>
            </a:r>
          </a:p>
          <a:p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3" name="Speech Bubble: Rectangle with Corners Rounded 54">
            <a:extLst>
              <a:ext uri="{FF2B5EF4-FFF2-40B4-BE49-F238E27FC236}">
                <a16:creationId xmlns:a16="http://schemas.microsoft.com/office/drawing/2014/main" id="{5FB60B60-BB6C-2247-A5DE-EA50E60E1535}"/>
              </a:ext>
            </a:extLst>
          </p:cNvPr>
          <p:cNvSpPr/>
          <p:nvPr/>
        </p:nvSpPr>
        <p:spPr>
          <a:xfrm>
            <a:off x="338580" y="2442473"/>
            <a:ext cx="3151162" cy="1928536"/>
          </a:xfrm>
          <a:prstGeom prst="wedgeRoundRectCallout">
            <a:avLst>
              <a:gd name="adj1" fmla="val 34876"/>
              <a:gd name="adj2" fmla="val 79693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Children can demonstrate intelligent movement when passing and receiving in possession based games.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Children can demonstrate high levels of hand eye coordination skills when striking and fielding in a variety of games.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Children can confidently use their body to perform a variety of jumps, balances, bridges and rotations. Children can independently create a movement sequence and motif.</a:t>
            </a:r>
          </a:p>
          <a:p>
            <a:r>
              <a:rPr lang="en-GB" sz="900" dirty="0"/>
              <a:t>Children are aware of different components of fitness and how the body works.</a:t>
            </a:r>
          </a:p>
          <a:p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E635D488-42A2-7B45-8FC4-D23D2EF27D54}"/>
              </a:ext>
            </a:extLst>
          </p:cNvPr>
          <p:cNvSpPr/>
          <p:nvPr/>
        </p:nvSpPr>
        <p:spPr>
          <a:xfrm>
            <a:off x="6864322" y="4129604"/>
            <a:ext cx="3776194" cy="1928536"/>
          </a:xfrm>
          <a:prstGeom prst="wedgeRoundRectCallout">
            <a:avLst>
              <a:gd name="adj1" fmla="val -44438"/>
              <a:gd name="adj2" fmla="val 64808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Children can play confidently in a small sided game and understand the roles and responsibilities of different positions.</a:t>
            </a:r>
          </a:p>
          <a:p>
            <a:r>
              <a:rPr lang="en-GB" sz="900" dirty="0"/>
              <a:t>Children can demonstrate good tactical awareness within a game. </a:t>
            </a:r>
          </a:p>
          <a:p>
            <a:r>
              <a:rPr lang="en-GB" sz="900" dirty="0"/>
              <a:t>Children can demonstrate high level hand eye coordination and can make effective decisions in competitive scenarios. </a:t>
            </a:r>
          </a:p>
          <a:p>
            <a:r>
              <a:rPr lang="en-GB" sz="900" dirty="0"/>
              <a:t>Children can work confidently in a pair or small group to create and perform movement sequences and motifs. Children can analyse their performance and the performance of their peers.</a:t>
            </a:r>
          </a:p>
          <a:p>
            <a:r>
              <a:rPr lang="en-GB" sz="900" dirty="0">
                <a:solidFill>
                  <a:schemeClr val="bg1"/>
                </a:solidFill>
              </a:rPr>
              <a:t>I can understand and explain the long and short term effects of exercise and understand the need for a specific warm up and cool down. </a:t>
            </a:r>
          </a:p>
        </p:txBody>
      </p:sp>
      <p:sp>
        <p:nvSpPr>
          <p:cNvPr id="57" name="Speech Bubble: Rectangle with Corners Rounded 54">
            <a:extLst>
              <a:ext uri="{FF2B5EF4-FFF2-40B4-BE49-F238E27FC236}">
                <a16:creationId xmlns:a16="http://schemas.microsoft.com/office/drawing/2014/main" id="{08096C19-4BC9-EB4B-A7E8-6660C0D92C54}"/>
              </a:ext>
            </a:extLst>
          </p:cNvPr>
          <p:cNvSpPr/>
          <p:nvPr/>
        </p:nvSpPr>
        <p:spPr>
          <a:xfrm>
            <a:off x="1025912" y="374832"/>
            <a:ext cx="2375208" cy="1185344"/>
          </a:xfrm>
          <a:prstGeom prst="wedgeRoundRectCallout">
            <a:avLst>
              <a:gd name="adj1" fmla="val -41039"/>
              <a:gd name="adj2" fmla="val 84985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Children can be controlled in large and small movements.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Children can negotiate space safely and move confidently in a range of ways. </a:t>
            </a:r>
          </a:p>
          <a:p>
            <a:r>
              <a:rPr lang="en-GB" sz="900" dirty="0">
                <a:solidFill>
                  <a:schemeClr val="bg1"/>
                </a:solidFill>
              </a:rPr>
              <a:t>Children can understand factors that can keep them healthy, such as the food they eat and physical activity. 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426248C-884B-824C-A55A-38B7F5DA029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7" y="5613616"/>
            <a:ext cx="1049655" cy="10725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960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8580" y="1441794"/>
            <a:ext cx="11430912" cy="49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9DEAD-7198-48CC-8044-281612BC49FD}"/>
              </a:ext>
            </a:extLst>
          </p:cNvPr>
          <p:cNvSpPr txBox="1"/>
          <p:nvPr/>
        </p:nvSpPr>
        <p:spPr>
          <a:xfrm>
            <a:off x="346229" y="67055"/>
            <a:ext cx="1153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Physical Education curriculum road map overview: Swimming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182113" y="342293"/>
            <a:ext cx="1531564" cy="1185344"/>
            <a:chOff x="288000" y="67054"/>
            <a:chExt cx="1531564" cy="1185344"/>
          </a:xfrm>
        </p:grpSpPr>
        <p:pic>
          <p:nvPicPr>
            <p:cNvPr id="30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33686" y="389419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Stage 2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274B43-44E9-4260-82BB-66450D90718A}"/>
              </a:ext>
            </a:extLst>
          </p:cNvPr>
          <p:cNvGrpSpPr/>
          <p:nvPr/>
        </p:nvGrpSpPr>
        <p:grpSpPr>
          <a:xfrm>
            <a:off x="7782410" y="2387107"/>
            <a:ext cx="1531564" cy="1185344"/>
            <a:chOff x="9645280" y="1211044"/>
            <a:chExt cx="1531564" cy="1185344"/>
          </a:xfrm>
        </p:grpSpPr>
        <p:pic>
          <p:nvPicPr>
            <p:cNvPr id="37" name="Graphic 36" descr="Sign">
              <a:extLst>
                <a:ext uri="{FF2B5EF4-FFF2-40B4-BE49-F238E27FC236}">
                  <a16:creationId xmlns:a16="http://schemas.microsoft.com/office/drawing/2014/main" id="{1FBE8098-6028-406E-B0FC-D0DF8C33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5280" y="1211044"/>
              <a:ext cx="1531564" cy="1185344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FE0135-7A76-4001-A870-C92CF16FD387}"/>
                </a:ext>
              </a:extLst>
            </p:cNvPr>
            <p:cNvSpPr txBox="1"/>
            <p:nvPr/>
          </p:nvSpPr>
          <p:spPr>
            <a:xfrm>
              <a:off x="10003467" y="1523756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Stage 4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7124955" y="352936"/>
            <a:ext cx="1531564" cy="1185344"/>
            <a:chOff x="288000" y="67054"/>
            <a:chExt cx="1531564" cy="1185344"/>
          </a:xfrm>
        </p:grpSpPr>
        <p:pic>
          <p:nvPicPr>
            <p:cNvPr id="76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46187" y="397983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Stage 3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3456303" y="2387107"/>
            <a:ext cx="1531564" cy="1185344"/>
            <a:chOff x="288000" y="67054"/>
            <a:chExt cx="1531564" cy="1185344"/>
          </a:xfrm>
        </p:grpSpPr>
        <p:pic>
          <p:nvPicPr>
            <p:cNvPr id="79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39302" y="370675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Stage 5</a:t>
              </a:r>
            </a:p>
          </p:txBody>
        </p:sp>
      </p:grpSp>
      <p:pic>
        <p:nvPicPr>
          <p:cNvPr id="81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70500" y="4139096"/>
            <a:ext cx="1531564" cy="1185344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1428687" y="4449688"/>
            <a:ext cx="1173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Stage 6</a:t>
            </a:r>
          </a:p>
        </p:txBody>
      </p:sp>
      <p:pic>
        <p:nvPicPr>
          <p:cNvPr id="85" name="Graphic 29" descr="Sign">
            <a:extLst>
              <a:ext uri="{FF2B5EF4-FFF2-40B4-BE49-F238E27FC236}">
                <a16:creationId xmlns:a16="http://schemas.microsoft.com/office/drawing/2014/main" id="{8223A9BE-2537-4945-971E-0747BF9004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27259" y="4113977"/>
            <a:ext cx="1531564" cy="1521862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17CFB2FD-EE70-47A0-8548-948D72F7DF48}"/>
              </a:ext>
            </a:extLst>
          </p:cNvPr>
          <p:cNvSpPr txBox="1"/>
          <p:nvPr/>
        </p:nvSpPr>
        <p:spPr>
          <a:xfrm>
            <a:off x="5755334" y="4428271"/>
            <a:ext cx="875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Aquatic Skills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10463118" y="4428272"/>
            <a:ext cx="1575965" cy="1185344"/>
            <a:chOff x="288000" y="67054"/>
            <a:chExt cx="1575965" cy="1185344"/>
          </a:xfrm>
        </p:grpSpPr>
        <p:pic>
          <p:nvPicPr>
            <p:cNvPr id="88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90588" y="379454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7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-252960" y="348302"/>
            <a:ext cx="1541113" cy="1185344"/>
            <a:chOff x="288000" y="67054"/>
            <a:chExt cx="1541113" cy="1185344"/>
          </a:xfrm>
        </p:grpSpPr>
        <p:pic>
          <p:nvPicPr>
            <p:cNvPr id="94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55736" y="384850"/>
              <a:ext cx="11733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Stage 1</a:t>
              </a:r>
            </a:p>
          </p:txBody>
        </p:sp>
      </p:grpSp>
      <p:sp>
        <p:nvSpPr>
          <p:cNvPr id="43" name="Speech Bubble: Rectangle with Corners Rounded 54">
            <a:extLst>
              <a:ext uri="{FF2B5EF4-FFF2-40B4-BE49-F238E27FC236}">
                <a16:creationId xmlns:a16="http://schemas.microsoft.com/office/drawing/2014/main" id="{F943FA77-D0C6-43BC-9BD8-8591B5898B65}"/>
              </a:ext>
            </a:extLst>
          </p:cNvPr>
          <p:cNvSpPr/>
          <p:nvPr/>
        </p:nvSpPr>
        <p:spPr>
          <a:xfrm>
            <a:off x="4457700" y="424078"/>
            <a:ext cx="2873995" cy="1139172"/>
          </a:xfrm>
          <a:prstGeom prst="wedgeRoundRectCallout">
            <a:avLst>
              <a:gd name="adj1" fmla="val -45110"/>
              <a:gd name="adj2" fmla="val 6984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Show stretched floating positions (buoyancy aids allowed) on front and back</a:t>
            </a:r>
          </a:p>
          <a:p>
            <a:r>
              <a:rPr lang="en-GB" sz="900" dirty="0"/>
              <a:t>Push and glide in a horizontal streamlined position</a:t>
            </a:r>
          </a:p>
          <a:p>
            <a:r>
              <a:rPr lang="en-GB" sz="900" dirty="0"/>
              <a:t>Travel 5 metres on front and back</a:t>
            </a:r>
          </a:p>
          <a:p>
            <a:endParaRPr lang="en-GB" sz="900" dirty="0"/>
          </a:p>
        </p:txBody>
      </p:sp>
      <p:sp>
        <p:nvSpPr>
          <p:cNvPr id="50" name="Speech Bubble: Rectangle with Corners Rounded 54">
            <a:extLst>
              <a:ext uri="{FF2B5EF4-FFF2-40B4-BE49-F238E27FC236}">
                <a16:creationId xmlns:a16="http://schemas.microsoft.com/office/drawing/2014/main" id="{0002AD99-4448-7441-9C78-0F757EA710E9}"/>
              </a:ext>
            </a:extLst>
          </p:cNvPr>
          <p:cNvSpPr/>
          <p:nvPr/>
        </p:nvSpPr>
        <p:spPr>
          <a:xfrm>
            <a:off x="8430870" y="541492"/>
            <a:ext cx="2735218" cy="1094643"/>
          </a:xfrm>
          <a:prstGeom prst="wedgeRoundRectCallout">
            <a:avLst>
              <a:gd name="adj1" fmla="val -50290"/>
              <a:gd name="adj2" fmla="val 80811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Fully submerge to pool floor</a:t>
            </a:r>
          </a:p>
          <a:p>
            <a:r>
              <a:rPr lang="en-GB" sz="900" dirty="0"/>
              <a:t>Develop push and glides on front, back and to the pool floor</a:t>
            </a:r>
          </a:p>
          <a:p>
            <a:r>
              <a:rPr lang="en-GB" sz="900" dirty="0"/>
              <a:t>Develop rotation skills </a:t>
            </a:r>
          </a:p>
        </p:txBody>
      </p:sp>
      <p:sp>
        <p:nvSpPr>
          <p:cNvPr id="51" name="Speech Bubble: Rectangle with Corners Rounded 54">
            <a:extLst>
              <a:ext uri="{FF2B5EF4-FFF2-40B4-BE49-F238E27FC236}">
                <a16:creationId xmlns:a16="http://schemas.microsoft.com/office/drawing/2014/main" id="{FEE01910-604D-2449-8634-4ADCE2E3A23C}"/>
              </a:ext>
            </a:extLst>
          </p:cNvPr>
          <p:cNvSpPr/>
          <p:nvPr/>
        </p:nvSpPr>
        <p:spPr>
          <a:xfrm>
            <a:off x="9139763" y="1946653"/>
            <a:ext cx="2931234" cy="1185344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900" dirty="0"/>
          </a:p>
          <a:p>
            <a:endParaRPr lang="en-GB" sz="900" dirty="0"/>
          </a:p>
          <a:p>
            <a:r>
              <a:rPr lang="en-GB" sz="900" dirty="0"/>
              <a:t>Demonstrate various floating shapes in continuous sequence</a:t>
            </a:r>
          </a:p>
          <a:p>
            <a:r>
              <a:rPr lang="en-GB" sz="900" dirty="0"/>
              <a:t>Push and glides into log rolls</a:t>
            </a:r>
          </a:p>
          <a:p>
            <a:r>
              <a:rPr lang="en-GB" sz="900" dirty="0"/>
              <a:t>Travel 10m front and back</a:t>
            </a:r>
          </a:p>
          <a:p>
            <a:r>
              <a:rPr lang="en-GB" sz="900" dirty="0"/>
              <a:t>Demonstrate action to get help</a:t>
            </a:r>
          </a:p>
          <a:p>
            <a:endParaRPr lang="en-GB" sz="900" dirty="0"/>
          </a:p>
          <a:p>
            <a:endParaRPr lang="en-GB" sz="900" dirty="0"/>
          </a:p>
        </p:txBody>
      </p:sp>
      <p:sp>
        <p:nvSpPr>
          <p:cNvPr id="52" name="Speech Bubble: Rectangle with Corners Rounded 54">
            <a:extLst>
              <a:ext uri="{FF2B5EF4-FFF2-40B4-BE49-F238E27FC236}">
                <a16:creationId xmlns:a16="http://schemas.microsoft.com/office/drawing/2014/main" id="{19E2F5B5-F560-034E-8ABC-F247334DF393}"/>
              </a:ext>
            </a:extLst>
          </p:cNvPr>
          <p:cNvSpPr/>
          <p:nvPr/>
        </p:nvSpPr>
        <p:spPr>
          <a:xfrm>
            <a:off x="4920433" y="2337861"/>
            <a:ext cx="3001571" cy="1091139"/>
          </a:xfrm>
          <a:prstGeom prst="wedgeRoundRectCallout">
            <a:avLst>
              <a:gd name="adj1" fmla="val -41124"/>
              <a:gd name="adj2" fmla="val 75587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900" dirty="0">
              <a:solidFill>
                <a:schemeClr val="bg1"/>
              </a:solidFill>
            </a:endParaRPr>
          </a:p>
          <a:p>
            <a:r>
              <a:rPr lang="en-GB" sz="900" dirty="0">
                <a:solidFill>
                  <a:schemeClr val="bg1"/>
                </a:solidFill>
              </a:rPr>
              <a:t>Stroke specific, demonstrate 3 different leg kicks over 10m</a:t>
            </a:r>
          </a:p>
          <a:p>
            <a:r>
              <a:rPr lang="en-GB" sz="900" dirty="0">
                <a:solidFill>
                  <a:schemeClr val="bg1"/>
                </a:solidFill>
              </a:rPr>
              <a:t>Show variety of rotation skills</a:t>
            </a:r>
          </a:p>
          <a:p>
            <a:r>
              <a:rPr lang="en-GB" sz="900" dirty="0">
                <a:solidFill>
                  <a:schemeClr val="bg1"/>
                </a:solidFill>
              </a:rPr>
              <a:t>Swim 10m in recognised stroke</a:t>
            </a:r>
          </a:p>
          <a:p>
            <a:r>
              <a:rPr lang="en-GB" sz="900" dirty="0">
                <a:solidFill>
                  <a:schemeClr val="bg1"/>
                </a:solidFill>
              </a:rPr>
              <a:t>Demonstrate survival technique</a:t>
            </a:r>
          </a:p>
          <a:p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3" name="Speech Bubble: Rectangle with Corners Rounded 54">
            <a:extLst>
              <a:ext uri="{FF2B5EF4-FFF2-40B4-BE49-F238E27FC236}">
                <a16:creationId xmlns:a16="http://schemas.microsoft.com/office/drawing/2014/main" id="{5FB60B60-BB6C-2247-A5DE-EA50E60E1535}"/>
              </a:ext>
            </a:extLst>
          </p:cNvPr>
          <p:cNvSpPr/>
          <p:nvPr/>
        </p:nvSpPr>
        <p:spPr>
          <a:xfrm>
            <a:off x="272580" y="2883430"/>
            <a:ext cx="2978611" cy="1185344"/>
          </a:xfrm>
          <a:prstGeom prst="wedgeRoundRectCallout">
            <a:avLst>
              <a:gd name="adj1" fmla="val 41373"/>
              <a:gd name="adj2" fmla="val 10516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900" dirty="0">
              <a:solidFill>
                <a:schemeClr val="bg1"/>
              </a:solidFill>
            </a:endParaRPr>
          </a:p>
          <a:p>
            <a:r>
              <a:rPr lang="en-GB" sz="900" dirty="0">
                <a:solidFill>
                  <a:schemeClr val="bg1"/>
                </a:solidFill>
              </a:rPr>
              <a:t>Show variety of jumps to enter deep water</a:t>
            </a:r>
          </a:p>
          <a:p>
            <a:r>
              <a:rPr lang="en-GB" sz="900" dirty="0">
                <a:solidFill>
                  <a:schemeClr val="bg1"/>
                </a:solidFill>
              </a:rPr>
              <a:t>Develop sculling skills to perform with a  partner</a:t>
            </a:r>
          </a:p>
          <a:p>
            <a:r>
              <a:rPr lang="en-GB" sz="900" dirty="0">
                <a:solidFill>
                  <a:schemeClr val="bg1"/>
                </a:solidFill>
              </a:rPr>
              <a:t>Tread water</a:t>
            </a:r>
          </a:p>
          <a:p>
            <a:r>
              <a:rPr lang="en-GB" sz="900" dirty="0">
                <a:solidFill>
                  <a:schemeClr val="bg1"/>
                </a:solidFill>
              </a:rPr>
              <a:t>Swim 10 m clothed</a:t>
            </a:r>
          </a:p>
          <a:p>
            <a:r>
              <a:rPr lang="en-GB" sz="900" dirty="0">
                <a:solidFill>
                  <a:schemeClr val="bg1"/>
                </a:solidFill>
              </a:rPr>
              <a:t>Perform hand stands and somersaults</a:t>
            </a:r>
          </a:p>
          <a:p>
            <a:r>
              <a:rPr lang="en-GB" sz="900" u="sng" dirty="0">
                <a:solidFill>
                  <a:schemeClr val="bg1"/>
                </a:solidFill>
              </a:rPr>
              <a:t>(upon completion of stage 6 children should have met the requirements from the National Curriculum)</a:t>
            </a:r>
          </a:p>
          <a:p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E635D488-42A2-7B45-8FC4-D23D2EF27D54}"/>
              </a:ext>
            </a:extLst>
          </p:cNvPr>
          <p:cNvSpPr/>
          <p:nvPr/>
        </p:nvSpPr>
        <p:spPr>
          <a:xfrm>
            <a:off x="6864323" y="4428271"/>
            <a:ext cx="3001572" cy="1412775"/>
          </a:xfrm>
          <a:prstGeom prst="wedgeRoundRectCallout">
            <a:avLst>
              <a:gd name="adj1" fmla="val -62247"/>
              <a:gd name="adj2" fmla="val 76770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/>
              <a:t>Fully submerge to bottom of deep water</a:t>
            </a:r>
          </a:p>
          <a:p>
            <a:r>
              <a:rPr lang="en-GB" sz="900" dirty="0"/>
              <a:t>Swim selection of strokes with good technique over 10m</a:t>
            </a:r>
          </a:p>
          <a:p>
            <a:r>
              <a:rPr lang="en-GB" sz="900" dirty="0"/>
              <a:t>Swim 25m in clear proficient stroke</a:t>
            </a:r>
          </a:p>
          <a:p>
            <a:r>
              <a:rPr lang="en-GB" sz="900" dirty="0"/>
              <a:t>Play game of water polo</a:t>
            </a:r>
          </a:p>
          <a:p>
            <a:r>
              <a:rPr lang="en-GB" sz="900" dirty="0"/>
              <a:t>Demonstrate variety of sculling, floating, treading water and rotating skills</a:t>
            </a:r>
          </a:p>
          <a:p>
            <a:endParaRPr lang="en-GB" sz="900" dirty="0"/>
          </a:p>
        </p:txBody>
      </p:sp>
      <p:sp>
        <p:nvSpPr>
          <p:cNvPr id="57" name="Speech Bubble: Rectangle with Corners Rounded 54">
            <a:extLst>
              <a:ext uri="{FF2B5EF4-FFF2-40B4-BE49-F238E27FC236}">
                <a16:creationId xmlns:a16="http://schemas.microsoft.com/office/drawing/2014/main" id="{08096C19-4BC9-EB4B-A7E8-6660C0D92C54}"/>
              </a:ext>
            </a:extLst>
          </p:cNvPr>
          <p:cNvSpPr/>
          <p:nvPr/>
        </p:nvSpPr>
        <p:spPr>
          <a:xfrm>
            <a:off x="1025912" y="374832"/>
            <a:ext cx="2375208" cy="911853"/>
          </a:xfrm>
          <a:prstGeom prst="wedgeRoundRectCallout">
            <a:avLst>
              <a:gd name="adj1" fmla="val -38807"/>
              <a:gd name="adj2" fmla="val 105109"/>
              <a:gd name="adj3" fmla="val 16667"/>
            </a:avLst>
          </a:prstGeom>
          <a:solidFill>
            <a:srgbClr val="0432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dirty="0">
                <a:solidFill>
                  <a:schemeClr val="bg1"/>
                </a:solidFill>
              </a:rPr>
              <a:t>Enter water safely</a:t>
            </a:r>
          </a:p>
          <a:p>
            <a:r>
              <a:rPr lang="en-GB" sz="900" dirty="0">
                <a:solidFill>
                  <a:schemeClr val="bg1"/>
                </a:solidFill>
              </a:rPr>
              <a:t>Travel in different directions </a:t>
            </a:r>
          </a:p>
          <a:p>
            <a:r>
              <a:rPr lang="en-GB" sz="900" dirty="0">
                <a:solidFill>
                  <a:schemeClr val="bg1"/>
                </a:solidFill>
              </a:rPr>
              <a:t>Develop confidence with water being poured over and submerging</a:t>
            </a:r>
          </a:p>
          <a:p>
            <a:r>
              <a:rPr lang="en-GB" sz="900" dirty="0">
                <a:solidFill>
                  <a:schemeClr val="bg1"/>
                </a:solidFill>
              </a:rPr>
              <a:t>Follow pool rules and instructions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4426248C-884B-824C-A55A-38B7F5DA029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77" y="5613616"/>
            <a:ext cx="1049655" cy="107251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3994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plate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FFFFCC"/>
      </a:accent1>
      <a:accent2>
        <a:srgbClr val="CCFFCC"/>
      </a:accent2>
      <a:accent3>
        <a:srgbClr val="CCECFF"/>
      </a:accent3>
      <a:accent4>
        <a:srgbClr val="FFDBB7"/>
      </a:accent4>
      <a:accent5>
        <a:srgbClr val="CCCCFF"/>
      </a:accent5>
      <a:accent6>
        <a:srgbClr val="E6E7E5"/>
      </a:accent6>
      <a:hlink>
        <a:srgbClr val="023160"/>
      </a:hlink>
      <a:folHlink>
        <a:srgbClr val="02316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Template" id="{0C436E31-3B6D-458B-880F-B9508A4E8D2F}" vid="{6E0F1D72-D947-42BC-A17C-C34DB52FDA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Template</Template>
  <TotalTime>1690</TotalTime>
  <Words>3111</Words>
  <Application>Microsoft Office PowerPoint</Application>
  <PresentationFormat>Widescreen</PresentationFormat>
  <Paragraphs>298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Josie Luff</dc:creator>
  <cp:lastModifiedBy>Laura Eastwood</cp:lastModifiedBy>
  <cp:revision>119</cp:revision>
  <dcterms:created xsi:type="dcterms:W3CDTF">2019-09-21T06:16:16Z</dcterms:created>
  <dcterms:modified xsi:type="dcterms:W3CDTF">2022-05-23T10:36:34Z</dcterms:modified>
</cp:coreProperties>
</file>